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jp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436" r:id="rId2"/>
    <p:sldId id="305" r:id="rId3"/>
    <p:sldId id="437" r:id="rId4"/>
    <p:sldId id="283" r:id="rId5"/>
    <p:sldId id="306" r:id="rId6"/>
    <p:sldId id="358" r:id="rId7"/>
    <p:sldId id="359" r:id="rId8"/>
    <p:sldId id="282" r:id="rId9"/>
    <p:sldId id="287" r:id="rId10"/>
    <p:sldId id="289" r:id="rId11"/>
    <p:sldId id="438" r:id="rId12"/>
    <p:sldId id="290" r:id="rId13"/>
    <p:sldId id="280" r:id="rId14"/>
    <p:sldId id="310" r:id="rId15"/>
    <p:sldId id="308" r:id="rId16"/>
    <p:sldId id="441" r:id="rId17"/>
    <p:sldId id="440" r:id="rId18"/>
    <p:sldId id="318" r:id="rId19"/>
    <p:sldId id="313" r:id="rId20"/>
    <p:sldId id="322" r:id="rId21"/>
    <p:sldId id="329" r:id="rId22"/>
    <p:sldId id="330" r:id="rId23"/>
    <p:sldId id="326" r:id="rId24"/>
    <p:sldId id="332" r:id="rId25"/>
    <p:sldId id="278" r:id="rId26"/>
    <p:sldId id="376" r:id="rId27"/>
    <p:sldId id="294" r:id="rId28"/>
    <p:sldId id="295" r:id="rId29"/>
    <p:sldId id="342" r:id="rId30"/>
    <p:sldId id="344" r:id="rId31"/>
    <p:sldId id="345" r:id="rId32"/>
    <p:sldId id="347" r:id="rId33"/>
    <p:sldId id="348" r:id="rId34"/>
    <p:sldId id="364" r:id="rId35"/>
    <p:sldId id="365" r:id="rId36"/>
    <p:sldId id="351" r:id="rId37"/>
    <p:sldId id="353" r:id="rId38"/>
    <p:sldId id="354" r:id="rId39"/>
    <p:sldId id="445" r:id="rId40"/>
    <p:sldId id="357" r:id="rId41"/>
    <p:sldId id="355" r:id="rId42"/>
    <p:sldId id="350" r:id="rId43"/>
    <p:sldId id="258" r:id="rId44"/>
    <p:sldId id="260" r:id="rId45"/>
    <p:sldId id="448" r:id="rId46"/>
    <p:sldId id="449" r:id="rId47"/>
    <p:sldId id="451" r:id="rId48"/>
    <p:sldId id="263" r:id="rId49"/>
    <p:sldId id="336" r:id="rId50"/>
    <p:sldId id="338" r:id="rId51"/>
    <p:sldId id="377" r:id="rId52"/>
    <p:sldId id="381" r:id="rId53"/>
    <p:sldId id="457" r:id="rId54"/>
    <p:sldId id="459" r:id="rId55"/>
    <p:sldId id="461" r:id="rId56"/>
    <p:sldId id="388" r:id="rId57"/>
    <p:sldId id="389" r:id="rId58"/>
    <p:sldId id="391" r:id="rId59"/>
    <p:sldId id="392" r:id="rId60"/>
    <p:sldId id="393" r:id="rId61"/>
    <p:sldId id="395" r:id="rId62"/>
    <p:sldId id="463" r:id="rId63"/>
    <p:sldId id="397" r:id="rId64"/>
    <p:sldId id="398" r:id="rId65"/>
    <p:sldId id="402" r:id="rId66"/>
    <p:sldId id="403" r:id="rId67"/>
    <p:sldId id="375" r:id="rId68"/>
    <p:sldId id="404" r:id="rId69"/>
    <p:sldId id="406" r:id="rId70"/>
    <p:sldId id="405" r:id="rId71"/>
    <p:sldId id="407" r:id="rId72"/>
    <p:sldId id="366" r:id="rId73"/>
    <p:sldId id="408" r:id="rId74"/>
    <p:sldId id="409" r:id="rId75"/>
    <p:sldId id="466" r:id="rId76"/>
    <p:sldId id="410" r:id="rId77"/>
    <p:sldId id="411" r:id="rId78"/>
    <p:sldId id="412" r:id="rId79"/>
    <p:sldId id="414" r:id="rId80"/>
    <p:sldId id="415" r:id="rId81"/>
    <p:sldId id="416" r:id="rId82"/>
    <p:sldId id="417" r:id="rId83"/>
    <p:sldId id="418" r:id="rId84"/>
    <p:sldId id="423" r:id="rId85"/>
    <p:sldId id="429" r:id="rId86"/>
    <p:sldId id="433" r:id="rId87"/>
    <p:sldId id="426" r:id="rId88"/>
    <p:sldId id="430" r:id="rId89"/>
    <p:sldId id="431" r:id="rId90"/>
    <p:sldId id="424" r:id="rId91"/>
    <p:sldId id="432" r:id="rId92"/>
    <p:sldId id="434" r:id="rId93"/>
    <p:sldId id="435" r:id="rId94"/>
    <p:sldId id="374" r:id="rId95"/>
    <p:sldId id="444" r:id="rId96"/>
    <p:sldId id="462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BBA"/>
    <a:srgbClr val="D883FF"/>
    <a:srgbClr val="224AFC"/>
    <a:srgbClr val="E9EBF5"/>
    <a:srgbClr val="FF8AD8"/>
    <a:srgbClr val="FF40FF"/>
    <a:srgbClr val="4472C4"/>
    <a:srgbClr val="174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8"/>
    <p:restoredTop sz="83994"/>
  </p:normalViewPr>
  <p:slideViewPr>
    <p:cSldViewPr snapToGrid="0" snapToObjects="1">
      <p:cViewPr>
        <p:scale>
          <a:sx n="90" d="100"/>
          <a:sy n="90" d="100"/>
        </p:scale>
        <p:origin x="10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5C66D-7A01-DB4D-8DEE-940FA4EA343B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DAA88-CD9B-C14E-89A5-3AF4B8E0D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9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vmPFC – cortex on orbital and medial surface of the frontal love</a:t>
            </a:r>
          </a:p>
          <a:p>
            <a:endParaRPr lang="en-US" dirty="0" smtClean="0"/>
          </a:p>
          <a:p>
            <a:r>
              <a:rPr lang="en-US" dirty="0" smtClean="0"/>
              <a:t>OB= Olfactory Bulb</a:t>
            </a:r>
          </a:p>
          <a:p>
            <a:r>
              <a:rPr lang="en-US" dirty="0" smtClean="0"/>
              <a:t>SMA= Supplementary Motor Area</a:t>
            </a:r>
          </a:p>
          <a:p>
            <a:r>
              <a:rPr lang="en-US" dirty="0" err="1" smtClean="0"/>
              <a:t>MFr</a:t>
            </a:r>
            <a:r>
              <a:rPr lang="en-US" dirty="0" smtClean="0"/>
              <a:t> = Middle Frontal (rostral)</a:t>
            </a:r>
            <a:r>
              <a:rPr lang="en-US" baseline="0" dirty="0" smtClean="0"/>
              <a:t> gyrus?</a:t>
            </a:r>
            <a:endParaRPr lang="en-US" dirty="0" smtClean="0"/>
          </a:p>
          <a:p>
            <a:r>
              <a:rPr lang="en-US" dirty="0" err="1" smtClean="0"/>
              <a:t>MFc</a:t>
            </a:r>
            <a:r>
              <a:rPr lang="en-US" dirty="0" smtClean="0"/>
              <a:t> = Middle Frontal (caudal) gyrus?</a:t>
            </a:r>
          </a:p>
          <a:p>
            <a:r>
              <a:rPr lang="en-US" dirty="0" smtClean="0"/>
              <a:t>FPC = </a:t>
            </a:r>
            <a:r>
              <a:rPr lang="en-US" dirty="0" err="1" smtClean="0"/>
              <a:t>frontopolar</a:t>
            </a:r>
            <a:r>
              <a:rPr lang="en-US" dirty="0" smtClean="0"/>
              <a:t> cortex (</a:t>
            </a:r>
            <a:r>
              <a:rPr lang="en-US" dirty="0" err="1" smtClean="0"/>
              <a:t>Broodman’s</a:t>
            </a:r>
            <a:r>
              <a:rPr lang="en-US" dirty="0" smtClean="0"/>
              <a:t> area 10?)</a:t>
            </a:r>
            <a:r>
              <a:rPr lang="en-US" baseline="0" dirty="0" smtClean="0"/>
              <a:t> Decision-making</a:t>
            </a:r>
            <a:endParaRPr lang="en-US" dirty="0" smtClean="0"/>
          </a:p>
          <a:p>
            <a:r>
              <a:rPr lang="en-US" dirty="0" smtClean="0"/>
              <a:t>M1</a:t>
            </a:r>
            <a:r>
              <a:rPr lang="en-US" baseline="0" dirty="0" smtClean="0"/>
              <a:t> = Primary Motor</a:t>
            </a:r>
          </a:p>
          <a:p>
            <a:r>
              <a:rPr lang="en-US" baseline="0" dirty="0" smtClean="0"/>
              <a:t>LOT= lateral olfactory tract</a:t>
            </a:r>
          </a:p>
          <a:p>
            <a:r>
              <a:rPr lang="en-US" baseline="0" dirty="0" err="1" smtClean="0"/>
              <a:t>PrCO</a:t>
            </a:r>
            <a:r>
              <a:rPr lang="en-US" baseline="0" dirty="0" smtClean="0"/>
              <a:t>= precentral </a:t>
            </a:r>
            <a:r>
              <a:rPr lang="en-US" baseline="0" dirty="0" err="1" smtClean="0"/>
              <a:t>opercular</a:t>
            </a:r>
            <a:r>
              <a:rPr lang="en-US" baseline="0" dirty="0" smtClean="0"/>
              <a:t> area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68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70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“This depends</a:t>
            </a:r>
            <a:r>
              <a:rPr lang="en-US" baseline="0" dirty="0" smtClean="0"/>
              <a:t> on whether the vmPFC interprets stress as controllable or uncontrollable”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57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“This depends</a:t>
            </a:r>
            <a:r>
              <a:rPr lang="en-US" baseline="0" dirty="0" smtClean="0"/>
              <a:t> on whether the vmPFC interprets stress as controllable or uncontrollable”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Aberant</a:t>
            </a:r>
            <a:r>
              <a:rPr lang="en-US" baseline="0" dirty="0" smtClean="0"/>
              <a:t> = abnormal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priori: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theoretical deduction rather than empirical observation.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1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</a:t>
            </a:r>
            <a:r>
              <a:rPr lang="en-US" dirty="0" err="1" smtClean="0"/>
              <a:t>fruther</a:t>
            </a:r>
            <a:r>
              <a:rPr lang="en-US" dirty="0" smtClean="0"/>
              <a:t> examine whether task-modulated functional </a:t>
            </a:r>
            <a:r>
              <a:rPr lang="en-US" dirty="0" err="1" smtClean="0"/>
              <a:t>pVMPFC</a:t>
            </a:r>
            <a:r>
              <a:rPr lang="en-US" baseline="0" dirty="0" smtClean="0"/>
              <a:t> connectivity patterns detected in table 2 (shown above) are </a:t>
            </a:r>
            <a:r>
              <a:rPr lang="en-US" baseline="0" dirty="0" err="1" smtClean="0"/>
              <a:t>sepcific</a:t>
            </a:r>
            <a:r>
              <a:rPr lang="en-US" baseline="0" dirty="0" smtClean="0"/>
              <a:t> to anhedonia, [they] performed ROI-based analysis using all functional clusters showing significant </a:t>
            </a:r>
            <a:r>
              <a:rPr lang="en-US" baseline="0" dirty="0" err="1" smtClean="0"/>
              <a:t>pVMPFC</a:t>
            </a:r>
            <a:r>
              <a:rPr lang="en-US" baseline="0" dirty="0" smtClean="0"/>
              <a:t> connectivity related to MASQ-AD-PA that were identified in the whole-brain analysis in either the MDD or control groups. NONE showed a significant </a:t>
            </a:r>
            <a:r>
              <a:rPr lang="en-US" baseline="0" dirty="0" err="1" smtClean="0"/>
              <a:t>correltiaon</a:t>
            </a:r>
            <a:r>
              <a:rPr lang="en-US" baseline="0" smtClean="0"/>
              <a:t> with MASQ-GDD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59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6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74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Neurovegetative</a:t>
            </a:r>
            <a:r>
              <a:rPr lang="en-US" dirty="0" smtClean="0"/>
              <a:t> </a:t>
            </a:r>
            <a:r>
              <a:rPr lang="en-US" dirty="0" err="1" smtClean="0"/>
              <a:t>sx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err="1" smtClean="0"/>
              <a:t>distrubances</a:t>
            </a:r>
            <a:r>
              <a:rPr lang="en-US" baseline="0" dirty="0" smtClean="0"/>
              <a:t> of person’s functions necessary to maintain life (vegetative functions):</a:t>
            </a:r>
            <a:endParaRPr lang="en-US" dirty="0" smtClean="0"/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 loss and anorexia (loss of appetite)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Insomnia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Fatigue and low energy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Inattention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42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Voxel ~ 3D</a:t>
            </a:r>
            <a:r>
              <a:rPr lang="en-US" baseline="0" dirty="0" smtClean="0"/>
              <a:t> unit used in fMRI brain mapping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(in computer-based modeling or graphic simulation) each of an array of elements of volume that constitute a notional three-dimensional space, especially each of an array of discrete elements into which a representation of a three-dimensional object is divided.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vmPFC – cortex on orbital and medial surface of the frontal love</a:t>
            </a:r>
          </a:p>
          <a:p>
            <a:endParaRPr lang="en-US" dirty="0" smtClean="0"/>
          </a:p>
          <a:p>
            <a:r>
              <a:rPr lang="en-US" dirty="0" smtClean="0"/>
              <a:t>OB= Olfactory Bulb</a:t>
            </a:r>
          </a:p>
          <a:p>
            <a:r>
              <a:rPr lang="en-US" dirty="0" smtClean="0"/>
              <a:t>SMA= Supplementary Motor Area</a:t>
            </a:r>
          </a:p>
          <a:p>
            <a:r>
              <a:rPr lang="en-US" dirty="0" err="1" smtClean="0"/>
              <a:t>MFr</a:t>
            </a:r>
            <a:r>
              <a:rPr lang="en-US" dirty="0" smtClean="0"/>
              <a:t> = Middle Frontal (rostral)</a:t>
            </a:r>
            <a:r>
              <a:rPr lang="en-US" baseline="0" dirty="0" smtClean="0"/>
              <a:t> gyrus?</a:t>
            </a:r>
            <a:endParaRPr lang="en-US" dirty="0" smtClean="0"/>
          </a:p>
          <a:p>
            <a:r>
              <a:rPr lang="en-US" dirty="0" err="1" smtClean="0"/>
              <a:t>MFc</a:t>
            </a:r>
            <a:r>
              <a:rPr lang="en-US" dirty="0" smtClean="0"/>
              <a:t> = Middle Frontal (caudal) gyrus?</a:t>
            </a:r>
          </a:p>
          <a:p>
            <a:r>
              <a:rPr lang="en-US" dirty="0" smtClean="0"/>
              <a:t>FPC = </a:t>
            </a:r>
            <a:r>
              <a:rPr lang="en-US" dirty="0" err="1" smtClean="0"/>
              <a:t>frontopolar</a:t>
            </a:r>
            <a:r>
              <a:rPr lang="en-US" dirty="0" smtClean="0"/>
              <a:t> cortex (</a:t>
            </a:r>
            <a:r>
              <a:rPr lang="en-US" dirty="0" err="1" smtClean="0"/>
              <a:t>Broodman’s</a:t>
            </a:r>
            <a:r>
              <a:rPr lang="en-US" dirty="0" smtClean="0"/>
              <a:t> area 10?)</a:t>
            </a:r>
            <a:r>
              <a:rPr lang="en-US" baseline="0" dirty="0" smtClean="0"/>
              <a:t> Decision-making</a:t>
            </a:r>
            <a:endParaRPr lang="en-US" dirty="0" smtClean="0"/>
          </a:p>
          <a:p>
            <a:r>
              <a:rPr lang="en-US" dirty="0" smtClean="0"/>
              <a:t>M1</a:t>
            </a:r>
            <a:r>
              <a:rPr lang="en-US" baseline="0" dirty="0" smtClean="0"/>
              <a:t> = Primary Motor</a:t>
            </a:r>
          </a:p>
          <a:p>
            <a:r>
              <a:rPr lang="en-US" baseline="0" dirty="0" smtClean="0"/>
              <a:t>LOT= lateral olfactory tract</a:t>
            </a:r>
          </a:p>
          <a:p>
            <a:r>
              <a:rPr lang="en-US" baseline="0" dirty="0" err="1" smtClean="0"/>
              <a:t>PrCO</a:t>
            </a:r>
            <a:r>
              <a:rPr lang="en-US" baseline="0" dirty="0" smtClean="0"/>
              <a:t>= precentral </a:t>
            </a:r>
            <a:r>
              <a:rPr lang="en-US" baseline="0" dirty="0" err="1" smtClean="0"/>
              <a:t>opercular</a:t>
            </a:r>
            <a:r>
              <a:rPr lang="en-US" baseline="0" dirty="0" smtClean="0"/>
              <a:t> area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8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6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84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SUB: stress responses</a:t>
            </a:r>
          </a:p>
          <a:p>
            <a:r>
              <a:rPr lang="en-US" dirty="0" smtClean="0"/>
              <a:t>AMYG: fear and anxiety</a:t>
            </a:r>
          </a:p>
          <a:p>
            <a:r>
              <a:rPr lang="en-US" dirty="0" err="1" smtClean="0"/>
              <a:t>Perirhinal</a:t>
            </a:r>
            <a:r>
              <a:rPr lang="en-US" dirty="0" smtClean="0"/>
              <a:t> cortex: visual perception</a:t>
            </a:r>
            <a:r>
              <a:rPr lang="en-US" baseline="0" dirty="0" smtClean="0"/>
              <a:t> &amp; memory</a:t>
            </a:r>
          </a:p>
          <a:p>
            <a:r>
              <a:rPr lang="en-US" baseline="0" dirty="0" smtClean="0"/>
              <a:t>Entorhinal cortex: neural map of spatial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Medial caudate nucleus</a:t>
            </a:r>
          </a:p>
          <a:p>
            <a:r>
              <a:rPr lang="en-US" dirty="0" smtClean="0"/>
              <a:t>	motor</a:t>
            </a:r>
            <a:r>
              <a:rPr lang="en-US" baseline="0" dirty="0" smtClean="0"/>
              <a:t> function: spatial mnemonic processing, directed movements</a:t>
            </a:r>
          </a:p>
          <a:p>
            <a:r>
              <a:rPr lang="en-US" baseline="0" dirty="0" smtClean="0"/>
              <a:t>	cognitive function: goal-directed action, memory, learning, sleep, emotion, language, threshold control</a:t>
            </a:r>
            <a:endParaRPr lang="en-US" dirty="0" smtClean="0"/>
          </a:p>
          <a:p>
            <a:r>
              <a:rPr lang="en-US" dirty="0" err="1" smtClean="0"/>
              <a:t>NacC&amp;S</a:t>
            </a:r>
            <a:r>
              <a:rPr lang="en-US" baseline="0" dirty="0" smtClean="0"/>
              <a:t> (reward value and obtaining)</a:t>
            </a:r>
          </a:p>
          <a:p>
            <a:r>
              <a:rPr lang="en-US" baseline="0" dirty="0" smtClean="0"/>
              <a:t>Dorsomedial thalamic nucleus: pain processing</a:t>
            </a:r>
          </a:p>
          <a:p>
            <a:r>
              <a:rPr lang="en-US" baseline="0" dirty="0" err="1" smtClean="0"/>
              <a:t>Mediodorsal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Appetitive Conditioning: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 through which new rewards are learned and acquire their motivational salience. Although it has the same evolutionary survival significance as aversive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appetitive conditioning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rarely been studied in humans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7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2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30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AA88-CD9B-C14E-89A5-3AF4B8E0D9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6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7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8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2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18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1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6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99A54-CD6C-0D4F-BE6C-F16078C6C113}" type="datetimeFigureOut">
              <a:rPr lang="en-US" smtClean="0"/>
              <a:t>3/21/17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8E8EE-ADDC-1D47-BF4E-C9768B597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4.wdp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7.wdp"/><Relationship Id="rId5" Type="http://schemas.openxmlformats.org/officeDocument/2006/relationships/image" Target="../media/image18.jpeg"/><Relationship Id="rId6" Type="http://schemas.microsoft.com/office/2007/relationships/hdphoto" Target="../media/hdphoto8.wdp"/><Relationship Id="rId7" Type="http://schemas.microsoft.com/office/2007/relationships/hdphoto" Target="../media/hdphoto9.wdp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8.wdp"/><Relationship Id="rId5" Type="http://schemas.microsoft.com/office/2007/relationships/hdphoto" Target="../media/hdphoto9.wdp"/><Relationship Id="rId6" Type="http://schemas.openxmlformats.org/officeDocument/2006/relationships/image" Target="../media/image19.jpeg"/><Relationship Id="rId7" Type="http://schemas.microsoft.com/office/2007/relationships/hdphoto" Target="../media/hdphoto11.wdp"/><Relationship Id="rId8" Type="http://schemas.microsoft.com/office/2007/relationships/hdphoto" Target="../media/hdphoto12.wdp"/><Relationship Id="rId9" Type="http://schemas.openxmlformats.org/officeDocument/2006/relationships/image" Target="../media/image20.jpeg"/><Relationship Id="rId10" Type="http://schemas.microsoft.com/office/2007/relationships/hdphoto" Target="../media/hdphoto1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14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microsoft.com/office/2007/relationships/hdphoto" Target="../media/hdphoto16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16.wdp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16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17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4" Type="http://schemas.openxmlformats.org/officeDocument/2006/relationships/image" Target="../media/image20.jpeg"/><Relationship Id="rId5" Type="http://schemas.microsoft.com/office/2007/relationships/hdphoto" Target="../media/hdphoto13.wdp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microsoft.com/office/2007/relationships/hdphoto" Target="../media/hdphoto10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Relationship Id="rId3" Type="http://schemas.microsoft.com/office/2007/relationships/hdphoto" Target="../media/hdphoto20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20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microsoft.com/office/2007/relationships/hdphoto" Target="../media/hdphoto2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22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microsoft.com/office/2007/relationships/hdphoto" Target="../media/hdphoto24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2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23.wdp"/><Relationship Id="rId5" Type="http://schemas.openxmlformats.org/officeDocument/2006/relationships/image" Target="../media/image17.jpeg"/><Relationship Id="rId6" Type="http://schemas.microsoft.com/office/2007/relationships/hdphoto" Target="../media/hdphoto7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microsoft.com/office/2007/relationships/hdphoto" Target="../media/hdphoto24.wdp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microsoft.com/office/2007/relationships/hdphoto" Target="../media/hdphoto24.wdp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microsoft.com/office/2007/relationships/hdphoto" Target="../media/hdphoto25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3" Type="http://schemas.microsoft.com/office/2007/relationships/hdphoto" Target="../media/hdphoto25.wdp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microsoft.com/office/2007/relationships/hdphoto" Target="../media/hdphoto26.wdp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Relationship Id="rId3" Type="http://schemas.microsoft.com/office/2007/relationships/hdphoto" Target="../media/hdphoto26.wdp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Relationship Id="rId3" Type="http://schemas.microsoft.com/office/2007/relationships/hdphoto" Target="../media/hdphoto26.wdp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3" Type="http://schemas.microsoft.com/office/2007/relationships/hdphoto" Target="../media/hdphoto27.wdp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3" Type="http://schemas.microsoft.com/office/2007/relationships/hdphoto" Target="../media/hdphoto27.wdp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3" Type="http://schemas.microsoft.com/office/2007/relationships/hdphoto" Target="../media/hdphoto27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microsoft.com/office/2007/relationships/hdphoto" Target="../media/hdphoto4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microsoft.com/office/2007/relationships/hdphoto" Target="../media/hdphoto10.wdp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microsoft.com/office/2007/relationships/hdphoto" Target="../media/hdphoto28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93179"/>
            <a:ext cx="9144000" cy="23876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5400" dirty="0" smtClean="0"/>
              <a:t>Decision-Making in Depression: </a:t>
            </a:r>
            <a:r>
              <a:rPr lang="en-US" sz="4800" dirty="0" smtClean="0"/>
              <a:t>Ventromedial Prefrontal Cortex (vmPFC) Connectivity in Eating Disorders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2662"/>
            <a:ext cx="9144000" cy="1655762"/>
          </a:xfrm>
        </p:spPr>
        <p:txBody>
          <a:bodyPr/>
          <a:lstStyle/>
          <a:p>
            <a:r>
              <a:rPr lang="en-US" dirty="0" smtClean="0"/>
              <a:t>Brenna Bray</a:t>
            </a:r>
          </a:p>
          <a:p>
            <a:r>
              <a:rPr lang="en-US" dirty="0" smtClean="0"/>
              <a:t>March 24, 2017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81328" y="5884496"/>
            <a:ext cx="3604727" cy="46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www.stop-binging.com</a:t>
            </a:r>
            <a:r>
              <a:rPr lang="en-US" sz="1200" dirty="0" smtClean="0"/>
              <a:t>/</a:t>
            </a:r>
            <a:r>
              <a:rPr lang="en-US" sz="1200" dirty="0" err="1" smtClean="0"/>
              <a:t>wp</a:t>
            </a:r>
            <a:r>
              <a:rPr lang="en-US" sz="1200" dirty="0" smtClean="0"/>
              <a:t>-content/</a:t>
            </a:r>
          </a:p>
          <a:p>
            <a:r>
              <a:rPr lang="en-US" sz="1200" dirty="0" smtClean="0"/>
              <a:t>uploads/2016/04/Long-term-effects-of-</a:t>
            </a:r>
            <a:r>
              <a:rPr lang="en-US" sz="1200" dirty="0" err="1" smtClean="0"/>
              <a:t>bulimia.jpg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59" y="3895009"/>
            <a:ext cx="3177712" cy="19066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65395" y="5919367"/>
            <a:ext cx="2954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www.organicfacts.net</a:t>
            </a:r>
            <a:r>
              <a:rPr lang="en-US" sz="1200" dirty="0" smtClean="0"/>
              <a:t>/home-remedies/home-remedies-for-</a:t>
            </a:r>
            <a:r>
              <a:rPr lang="en-US" sz="1200" dirty="0" err="1" smtClean="0"/>
              <a:t>anorexia.html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22" y="3820590"/>
            <a:ext cx="2740620" cy="20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Neuropsychological Deficits in Eating Disorders &amp; Obesity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306304" y="6317219"/>
            <a:ext cx="957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Perpina</a:t>
            </a:r>
            <a:r>
              <a:rPr lang="en-US" dirty="0" smtClean="0"/>
              <a:t> et al. Cognitive flexibility and decision-making in eating disorders</a:t>
            </a:r>
            <a:r>
              <a:rPr lang="is-IS" dirty="0" smtClean="0"/>
              <a:t>… </a:t>
            </a:r>
            <a:r>
              <a:rPr lang="en-US" i="1" dirty="0" smtClean="0"/>
              <a:t>Eat Weight </a:t>
            </a:r>
            <a:r>
              <a:rPr lang="en-US" i="1" dirty="0" err="1" smtClean="0"/>
              <a:t>Disord</a:t>
            </a:r>
            <a:r>
              <a:rPr lang="en-US" i="1" dirty="0" smtClean="0"/>
              <a:t> </a:t>
            </a:r>
            <a:r>
              <a:rPr lang="en-US" dirty="0" smtClean="0"/>
              <a:t>(2016)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3682" y="2124591"/>
            <a:ext cx="9622039" cy="4614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223"/>
          <a:stretch/>
        </p:blipFill>
        <p:spPr>
          <a:xfrm>
            <a:off x="380374" y="1463281"/>
            <a:ext cx="11202645" cy="2179214"/>
          </a:xfrm>
        </p:spPr>
      </p:pic>
      <p:sp>
        <p:nvSpPr>
          <p:cNvPr id="8" name="TextBox 7"/>
          <p:cNvSpPr txBox="1"/>
          <p:nvPr/>
        </p:nvSpPr>
        <p:spPr>
          <a:xfrm>
            <a:off x="7793957" y="2355887"/>
            <a:ext cx="246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IGT: </a:t>
            </a:r>
            <a:r>
              <a:rPr lang="en-US" dirty="0" smtClean="0">
                <a:solidFill>
                  <a:srgbClr val="002060"/>
                </a:solidFill>
              </a:rPr>
              <a:t>Iowa Gambling Task</a:t>
            </a:r>
          </a:p>
        </p:txBody>
      </p:sp>
      <p:sp>
        <p:nvSpPr>
          <p:cNvPr id="9" name="Rectangle 8"/>
          <p:cNvSpPr/>
          <p:nvPr/>
        </p:nvSpPr>
        <p:spPr>
          <a:xfrm>
            <a:off x="481263" y="2124591"/>
            <a:ext cx="11069672" cy="1517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77916" y="2371929"/>
            <a:ext cx="2485372" cy="4454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1264" y="3856995"/>
            <a:ext cx="1108165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/>
              <a:t>Mean and SD in parentheses. *** p&lt;0.001. n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p effect size.</a:t>
            </a:r>
          </a:p>
          <a:p>
            <a:pPr>
              <a:lnSpc>
                <a:spcPct val="120000"/>
              </a:lnSpc>
            </a:pPr>
            <a:r>
              <a:rPr lang="en-US" sz="1400" b="1" u="sng" dirty="0" smtClean="0"/>
              <a:t>ANR: </a:t>
            </a:r>
            <a:r>
              <a:rPr lang="en-US" sz="1400" dirty="0" err="1" smtClean="0"/>
              <a:t>Restiricting</a:t>
            </a:r>
            <a:r>
              <a:rPr lang="en-US" sz="1400" dirty="0" smtClean="0"/>
              <a:t>-type anorexia nervosa. </a:t>
            </a:r>
            <a:r>
              <a:rPr lang="en-US" sz="1400" b="1" u="sng" dirty="0" smtClean="0"/>
              <a:t>ED.AN:</a:t>
            </a:r>
            <a:r>
              <a:rPr lang="en-US" sz="1400" dirty="0" smtClean="0"/>
              <a:t> Eating disorder not otherwise specified anorexia nervosa type. </a:t>
            </a:r>
            <a:r>
              <a:rPr lang="en-US" sz="1400" b="1" u="sng" dirty="0" smtClean="0"/>
              <a:t>BP-G:</a:t>
            </a:r>
            <a:r>
              <a:rPr lang="en-US" sz="1400" dirty="0" smtClean="0"/>
              <a:t> Binging/purging group. </a:t>
            </a:r>
          </a:p>
          <a:p>
            <a:pPr>
              <a:lnSpc>
                <a:spcPct val="120000"/>
              </a:lnSpc>
            </a:pPr>
            <a:r>
              <a:rPr lang="en-US" sz="1400" b="1" u="sng" dirty="0" smtClean="0"/>
              <a:t>OB:</a:t>
            </a:r>
            <a:r>
              <a:rPr lang="en-US" sz="1400" dirty="0" smtClean="0"/>
              <a:t> Obese group. </a:t>
            </a:r>
            <a:r>
              <a:rPr lang="en-US" sz="1400" b="1" u="sng" dirty="0" smtClean="0"/>
              <a:t>HCG:</a:t>
            </a:r>
            <a:r>
              <a:rPr lang="en-US" sz="1400" dirty="0" smtClean="0"/>
              <a:t> Healthy comparison group.  </a:t>
            </a:r>
            <a:r>
              <a:rPr lang="en-US" sz="1400" b="1" u="sng" dirty="0" smtClean="0"/>
              <a:t>IGT</a:t>
            </a:r>
            <a:r>
              <a:rPr lang="en-US" sz="1400" dirty="0" smtClean="0"/>
              <a:t> Iowa Gambling Task.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41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Depression in Eating Disorders &amp; Obesity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306304" y="6317219"/>
            <a:ext cx="957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Perpina</a:t>
            </a:r>
            <a:r>
              <a:rPr lang="en-US" dirty="0" smtClean="0"/>
              <a:t> et al. Cognitive flexibility and decision-making in eating disorders</a:t>
            </a:r>
            <a:r>
              <a:rPr lang="is-IS" dirty="0" smtClean="0"/>
              <a:t>… </a:t>
            </a:r>
            <a:r>
              <a:rPr lang="en-US" i="1" dirty="0" smtClean="0"/>
              <a:t>Eat Weight </a:t>
            </a:r>
            <a:r>
              <a:rPr lang="en-US" i="1" dirty="0" err="1" smtClean="0"/>
              <a:t>Disord</a:t>
            </a:r>
            <a:r>
              <a:rPr lang="en-US" i="1" dirty="0" smtClean="0"/>
              <a:t> </a:t>
            </a:r>
            <a:r>
              <a:rPr lang="en-US" dirty="0" smtClean="0"/>
              <a:t>(2016)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93957" y="2355887"/>
            <a:ext cx="246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IGT:</a:t>
            </a:r>
            <a:r>
              <a:rPr lang="en-US" dirty="0" smtClean="0">
                <a:solidFill>
                  <a:srgbClr val="002060"/>
                </a:solidFill>
              </a:rPr>
              <a:t> Iowa Gambling Task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77916" y="2371929"/>
            <a:ext cx="2485372" cy="4454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90"/>
          <a:stretch/>
        </p:blipFill>
        <p:spPr>
          <a:xfrm>
            <a:off x="501366" y="1932359"/>
            <a:ext cx="11061549" cy="12819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264" y="3616365"/>
            <a:ext cx="11081652" cy="90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 smtClean="0"/>
              <a:t>Mean and SD in parentheses. * p&lt;0.05, **p&lt;0.01, *** p&lt;0.001. F* </a:t>
            </a:r>
            <a:r>
              <a:rPr lang="en-US" sz="1400" dirty="0" err="1" smtClean="0"/>
              <a:t>Fbrown</a:t>
            </a:r>
            <a:r>
              <a:rPr lang="en-US" sz="1400" dirty="0" smtClean="0"/>
              <a:t>-Forsythe.</a:t>
            </a:r>
          </a:p>
          <a:p>
            <a:pPr>
              <a:lnSpc>
                <a:spcPct val="130000"/>
              </a:lnSpc>
            </a:pPr>
            <a:r>
              <a:rPr lang="en-US" sz="1400" b="1" u="sng" dirty="0" smtClean="0"/>
              <a:t>ANR: </a:t>
            </a:r>
            <a:r>
              <a:rPr lang="en-US" sz="1400" dirty="0" err="1" smtClean="0"/>
              <a:t>Restiricting</a:t>
            </a:r>
            <a:r>
              <a:rPr lang="en-US" sz="1400" dirty="0" smtClean="0"/>
              <a:t>-type anorexia nervosa. </a:t>
            </a:r>
            <a:r>
              <a:rPr lang="en-US" sz="1400" b="1" u="sng" dirty="0" smtClean="0"/>
              <a:t>ED.AN:</a:t>
            </a:r>
            <a:r>
              <a:rPr lang="en-US" sz="1400" dirty="0" smtClean="0"/>
              <a:t> Eating disorder not otherwise specified anorexia nervosa type. </a:t>
            </a:r>
            <a:r>
              <a:rPr lang="en-US" sz="1400" b="1" u="sng" dirty="0" smtClean="0"/>
              <a:t>BP-G:</a:t>
            </a:r>
            <a:r>
              <a:rPr lang="en-US" sz="1400" dirty="0" smtClean="0"/>
              <a:t> Binging/purging group. </a:t>
            </a:r>
          </a:p>
          <a:p>
            <a:pPr>
              <a:lnSpc>
                <a:spcPct val="130000"/>
              </a:lnSpc>
            </a:pPr>
            <a:r>
              <a:rPr lang="en-US" sz="1400" b="1" u="sng" dirty="0" smtClean="0"/>
              <a:t>OB:</a:t>
            </a:r>
            <a:r>
              <a:rPr lang="en-US" sz="1400" dirty="0" smtClean="0"/>
              <a:t> Obese group. </a:t>
            </a:r>
            <a:r>
              <a:rPr lang="en-US" sz="1400" b="1" u="sng" dirty="0" smtClean="0"/>
              <a:t>HCG:</a:t>
            </a:r>
            <a:r>
              <a:rPr lang="en-US" sz="1400" dirty="0" smtClean="0"/>
              <a:t> Healthy comparison group.  </a:t>
            </a:r>
            <a:r>
              <a:rPr lang="en-US" sz="1400" b="1" u="sng" dirty="0" smtClean="0"/>
              <a:t>BDI:</a:t>
            </a:r>
            <a:r>
              <a:rPr lang="en-US" sz="1400" dirty="0" smtClean="0"/>
              <a:t> Beck Depression Inventory. 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22285" y="1816896"/>
            <a:ext cx="313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BDI:</a:t>
            </a:r>
            <a:r>
              <a:rPr lang="en-US" dirty="0" smtClean="0">
                <a:solidFill>
                  <a:srgbClr val="002060"/>
                </a:solidFill>
              </a:rPr>
              <a:t> Beck Depression Inventory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98223" y="1827269"/>
            <a:ext cx="3138237" cy="37185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3243" y="1745794"/>
            <a:ext cx="11069672" cy="15179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6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Correlation between Depression and Decision-Making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306304" y="6317219"/>
            <a:ext cx="957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Perpina</a:t>
            </a:r>
            <a:r>
              <a:rPr lang="en-US" dirty="0" smtClean="0"/>
              <a:t> et al. Cognitive flexibility and decision-making in eating disorders</a:t>
            </a:r>
            <a:r>
              <a:rPr lang="is-IS" dirty="0" smtClean="0"/>
              <a:t>… </a:t>
            </a:r>
            <a:r>
              <a:rPr lang="en-US" i="1" dirty="0" smtClean="0"/>
              <a:t>Eat Weight </a:t>
            </a:r>
            <a:r>
              <a:rPr lang="en-US" i="1" dirty="0" err="1" smtClean="0"/>
              <a:t>Disord</a:t>
            </a:r>
            <a:r>
              <a:rPr lang="en-US" i="1" dirty="0" smtClean="0"/>
              <a:t> </a:t>
            </a:r>
            <a:r>
              <a:rPr lang="en-US" dirty="0" smtClean="0"/>
              <a:t>(2016)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69"/>
          <a:stretch/>
        </p:blipFill>
        <p:spPr>
          <a:xfrm>
            <a:off x="578229" y="1767410"/>
            <a:ext cx="10951784" cy="1303910"/>
          </a:xfrm>
        </p:spPr>
      </p:pic>
      <p:sp>
        <p:nvSpPr>
          <p:cNvPr id="12" name="Rectangle 11"/>
          <p:cNvSpPr/>
          <p:nvPr/>
        </p:nvSpPr>
        <p:spPr>
          <a:xfrm>
            <a:off x="635377" y="2797000"/>
            <a:ext cx="1078992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5377" y="3319106"/>
            <a:ext cx="863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*p&lt;0.05, **</a:t>
            </a:r>
            <a:r>
              <a:rPr lang="en-US" dirty="0" smtClean="0"/>
              <a:t>p&lt;0.01.      •     IGT: Iowa Gambling Task. </a:t>
            </a:r>
            <a:r>
              <a:rPr lang="en-US" dirty="0"/>
              <a:t>• </a:t>
            </a:r>
            <a:r>
              <a:rPr lang="en-US" dirty="0" smtClean="0"/>
              <a:t>     BDI: Beck Depression </a:t>
            </a:r>
            <a:r>
              <a:rPr lang="en-US" dirty="0"/>
              <a:t>Inventory. </a:t>
            </a:r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397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95275"/>
            <a:ext cx="6107113" cy="2532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1919288"/>
            <a:ext cx="7691438" cy="2624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589296"/>
            <a:ext cx="5549900" cy="25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365125"/>
            <a:ext cx="10904622" cy="1325563"/>
          </a:xfrm>
        </p:spPr>
        <p:txBody>
          <a:bodyPr/>
          <a:lstStyle/>
          <a:p>
            <a:r>
              <a:rPr lang="en-US" dirty="0" smtClean="0"/>
              <a:t>Iowa Gambling Task: Impulsive Decision-Making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1165" y="2050213"/>
            <a:ext cx="5618747" cy="435133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Assessment of decision-making ability: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- in uncertainty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- based on emotion-guided evaluation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Indicates risk preference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Indicates reward/penalty responses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213"/>
            <a:ext cx="5080000" cy="2832100"/>
          </a:xfrm>
        </p:spPr>
      </p:pic>
      <p:sp>
        <p:nvSpPr>
          <p:cNvPr id="8" name="Rectangle 7"/>
          <p:cNvSpPr/>
          <p:nvPr/>
        </p:nvSpPr>
        <p:spPr>
          <a:xfrm>
            <a:off x="838200" y="5197709"/>
            <a:ext cx="417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editthis.info</a:t>
            </a:r>
            <a:r>
              <a:rPr lang="en-US" dirty="0" smtClean="0"/>
              <a:t>/psy3242/</a:t>
            </a:r>
            <a:r>
              <a:rPr lang="en-US" dirty="0" err="1" smtClean="0"/>
              <a:t>File:Decks.jpg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3252" y="1825625"/>
            <a:ext cx="5281863" cy="4351338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Controls sample from both decks, choose “good decks” after ~50 trials</a:t>
            </a:r>
          </a:p>
          <a:p>
            <a:endParaRPr lang="en-US" sz="2600" b="1" u="sng" dirty="0" smtClean="0"/>
          </a:p>
          <a:p>
            <a:r>
              <a:rPr lang="en-US" sz="2600" b="1" u="sng" dirty="0" smtClean="0"/>
              <a:t>Orbitofrontal cortex (OFC) damage: </a:t>
            </a:r>
            <a:r>
              <a:rPr lang="en-US" sz="2600" dirty="0"/>
              <a:t>S</a:t>
            </a:r>
            <a:r>
              <a:rPr lang="en-US" sz="2600" dirty="0" smtClean="0"/>
              <a:t>tick with ”bad” decks, despite recognizing losses </a:t>
            </a:r>
            <a:r>
              <a:rPr lang="en-US" sz="2000" dirty="0" smtClean="0"/>
              <a:t>(</a:t>
            </a:r>
            <a:r>
              <a:rPr lang="en-US" sz="2000" dirty="0" err="1" smtClean="0"/>
              <a:t>Bechara</a:t>
            </a:r>
            <a:r>
              <a:rPr lang="en-US" sz="2000" dirty="0" smtClean="0"/>
              <a:t> et al., 1997)</a:t>
            </a:r>
          </a:p>
          <a:p>
            <a:endParaRPr lang="en-US" sz="2600" dirty="0"/>
          </a:p>
          <a:p>
            <a:r>
              <a:rPr lang="en-US" sz="2600" b="1" u="sng" dirty="0"/>
              <a:t>V</a:t>
            </a:r>
            <a:r>
              <a:rPr lang="en-US" sz="2600" b="1" u="sng" dirty="0" smtClean="0"/>
              <a:t>entromedial prefrontal cortex (vmPFC) dysfunction:</a:t>
            </a:r>
            <a:r>
              <a:rPr lang="en-US" sz="2600" dirty="0" smtClean="0"/>
              <a:t> Choose immediate gains, despite higher losses </a:t>
            </a:r>
            <a:r>
              <a:rPr lang="en-US" sz="2000" dirty="0" smtClean="0"/>
              <a:t>(</a:t>
            </a:r>
            <a:r>
              <a:rPr lang="en-US" sz="2000" dirty="0" err="1" smtClean="0"/>
              <a:t>Bechara</a:t>
            </a:r>
            <a:r>
              <a:rPr lang="en-US" sz="2000" dirty="0" smtClean="0"/>
              <a:t> et al., 2000)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080000" cy="28321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1825625"/>
            <a:ext cx="5114925" cy="34099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3275" y="5496392"/>
            <a:ext cx="5114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img.phone.baidu.com</a:t>
            </a:r>
            <a:r>
              <a:rPr lang="en-US" dirty="0" smtClean="0"/>
              <a:t>/public/uploads/store_1/c/4/0/a095fa525df600bc1fa59b2c6b67c437.jpeg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179" y="365125"/>
            <a:ext cx="109046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Iowa Gambling Task: Impulsive Decision-Making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Somatic Marker Hypothesis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3952" y="1614923"/>
            <a:ext cx="5898216" cy="503095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u="sng" dirty="0"/>
              <a:t>Somatic Marker</a:t>
            </a:r>
            <a:r>
              <a:rPr lang="en-US" sz="1800" b="1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Bodily feeling associated with emotion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Stored &amp; processed in vmPFC (</a:t>
            </a:r>
            <a:r>
              <a:rPr lang="en-US" sz="1600" dirty="0" err="1"/>
              <a:t>Damasio</a:t>
            </a:r>
            <a:r>
              <a:rPr lang="en-US" sz="1600" dirty="0"/>
              <a:t>, </a:t>
            </a:r>
            <a:r>
              <a:rPr lang="en-US" sz="1600" dirty="0" smtClean="0"/>
              <a:t>1994)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u="sng" dirty="0" smtClean="0"/>
              <a:t>Somatic Marker Hypotheses:</a:t>
            </a:r>
            <a:r>
              <a:rPr lang="en-US" sz="1800" b="1" dirty="0" smtClean="0"/>
              <a:t>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/>
              <a:t>    vmPFC damage impairs ability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/>
              <a:t>Express and experience appropriate emotions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/>
              <a:t>Organize/plan behavior, learn from previous mistakes            (without affecting working memory or attention)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1614923"/>
            <a:ext cx="2807314" cy="4351338"/>
          </a:xfrm>
        </p:spPr>
      </p:pic>
      <p:sp>
        <p:nvSpPr>
          <p:cNvPr id="8" name="Rectangle 7"/>
          <p:cNvSpPr/>
          <p:nvPr/>
        </p:nvSpPr>
        <p:spPr>
          <a:xfrm>
            <a:off x="324027" y="6386644"/>
            <a:ext cx="4461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en.wikipedia.org</a:t>
            </a:r>
            <a:r>
              <a:rPr lang="en-US" sz="1400" dirty="0" smtClean="0"/>
              <a:t>/wiki/</a:t>
            </a:r>
            <a:r>
              <a:rPr lang="en-US" sz="1400" dirty="0" err="1" smtClean="0"/>
              <a:t>Somatic_marker_hypothesis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34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Somatic Marker Hypothesis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3952" y="1614923"/>
            <a:ext cx="5898216" cy="503095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u="sng" dirty="0"/>
              <a:t>Somatic Marker</a:t>
            </a:r>
            <a:r>
              <a:rPr lang="en-US" sz="1800" b="1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Bodily feeling associated with emotion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Stored &amp; processed in vmPFC (</a:t>
            </a:r>
            <a:r>
              <a:rPr lang="en-US" sz="1600" dirty="0" err="1"/>
              <a:t>Damasio</a:t>
            </a:r>
            <a:r>
              <a:rPr lang="en-US" sz="1600" dirty="0"/>
              <a:t>, </a:t>
            </a:r>
            <a:r>
              <a:rPr lang="en-US" sz="1600" dirty="0" smtClean="0"/>
              <a:t>1994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u="sng" dirty="0" smtClean="0"/>
              <a:t>Somatic Marker Hypotheses:</a:t>
            </a:r>
            <a:r>
              <a:rPr lang="en-US" sz="1800" b="1" dirty="0" smtClean="0"/>
              <a:t>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Emotions influence ability to make fast, rational decisions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/>
              <a:t>in complex and uncertain situations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1" dirty="0" smtClean="0"/>
              <a:t>vmPFC enables ability to use past emotions and experiences to guide future behavior in decision-making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1600" dirty="0" smtClean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" y="1614923"/>
            <a:ext cx="2807314" cy="4351338"/>
          </a:xfrm>
        </p:spPr>
      </p:pic>
      <p:sp>
        <p:nvSpPr>
          <p:cNvPr id="8" name="Rectangle 7"/>
          <p:cNvSpPr/>
          <p:nvPr/>
        </p:nvSpPr>
        <p:spPr>
          <a:xfrm>
            <a:off x="324027" y="6386644"/>
            <a:ext cx="4461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en.wikipedia.org</a:t>
            </a:r>
            <a:r>
              <a:rPr lang="en-US" sz="1400" dirty="0" smtClean="0"/>
              <a:t>/wiki/</a:t>
            </a:r>
            <a:r>
              <a:rPr lang="en-US" sz="1400" dirty="0" err="1" smtClean="0"/>
              <a:t>Somatic_marker_hypothesis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18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vmPFC: </a:t>
            </a:r>
            <a:r>
              <a:rPr lang="en-US" dirty="0" err="1" smtClean="0"/>
              <a:t>Orbitomedial</a:t>
            </a:r>
            <a:r>
              <a:rPr lang="en-US" dirty="0" smtClean="0"/>
              <a:t> surface of frontal lobe cortex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1" y="1932511"/>
            <a:ext cx="4000123" cy="30000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754" y="5681142"/>
            <a:ext cx="55505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 smtClean="0"/>
              <a:t>Above: </a:t>
            </a:r>
            <a:r>
              <a:rPr lang="en-US" sz="1400" dirty="0" smtClean="0"/>
              <a:t>vmPFC in humans (</a:t>
            </a:r>
            <a:r>
              <a:rPr lang="en-US" sz="1400" dirty="0" err="1" smtClean="0"/>
              <a:t>Barbey</a:t>
            </a:r>
            <a:r>
              <a:rPr lang="en-US" sz="1400" dirty="0" smtClean="0"/>
              <a:t> et al., 2009)</a:t>
            </a:r>
          </a:p>
          <a:p>
            <a:r>
              <a:rPr lang="en-US" sz="1400" b="1" u="sng" dirty="0" smtClean="0"/>
              <a:t>Right (Top):</a:t>
            </a:r>
            <a:r>
              <a:rPr lang="en-US" sz="1400" dirty="0" smtClean="0"/>
              <a:t> Lat. and med. PFC in monkey (</a:t>
            </a:r>
            <a:r>
              <a:rPr lang="en-US" sz="1400" dirty="0" err="1" smtClean="0"/>
              <a:t>Öngür</a:t>
            </a:r>
            <a:r>
              <a:rPr lang="en-US" sz="1400" dirty="0" smtClean="0"/>
              <a:t> &amp; Price, 2000)</a:t>
            </a:r>
          </a:p>
          <a:p>
            <a:r>
              <a:rPr lang="en-US" sz="1400" b="1" u="sng" dirty="0" smtClean="0"/>
              <a:t>Right (Bottom):</a:t>
            </a:r>
            <a:r>
              <a:rPr lang="en-US" sz="1400" dirty="0" smtClean="0"/>
              <a:t> VMPFC and OFC in monkey (</a:t>
            </a:r>
            <a:r>
              <a:rPr lang="en-US" sz="1400" dirty="0" err="1" smtClean="0"/>
              <a:t>Bouret</a:t>
            </a:r>
            <a:r>
              <a:rPr lang="en-US" sz="1400" dirty="0" smtClean="0"/>
              <a:t> &amp; Richmond, 2010)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67319" y="1665214"/>
            <a:ext cx="4950475" cy="2216732"/>
            <a:chOff x="5017107" y="1789830"/>
            <a:chExt cx="6519028" cy="29191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36" b="3720"/>
            <a:stretch/>
          </p:blipFill>
          <p:spPr>
            <a:xfrm>
              <a:off x="8604554" y="1853289"/>
              <a:ext cx="2931581" cy="27921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14"/>
            <a:stretch/>
          </p:blipFill>
          <p:spPr>
            <a:xfrm>
              <a:off x="5017107" y="1789830"/>
              <a:ext cx="2931581" cy="2919102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5246557" y="3191431"/>
              <a:ext cx="288112" cy="406208"/>
            </a:xfrm>
            <a:custGeom>
              <a:avLst/>
              <a:gdLst>
                <a:gd name="connsiteX0" fmla="*/ 247338 w 288112"/>
                <a:gd name="connsiteY0" fmla="*/ 316267 h 406208"/>
                <a:gd name="connsiteX1" fmla="*/ 247338 w 288112"/>
                <a:gd name="connsiteY1" fmla="*/ 316267 h 406208"/>
                <a:gd name="connsiteX2" fmla="*/ 217358 w 288112"/>
                <a:gd name="connsiteY2" fmla="*/ 256307 h 406208"/>
                <a:gd name="connsiteX3" fmla="*/ 194873 w 288112"/>
                <a:gd name="connsiteY3" fmla="*/ 211336 h 406208"/>
                <a:gd name="connsiteX4" fmla="*/ 202368 w 288112"/>
                <a:gd name="connsiteY4" fmla="*/ 143880 h 406208"/>
                <a:gd name="connsiteX5" fmla="*/ 224853 w 288112"/>
                <a:gd name="connsiteY5" fmla="*/ 136385 h 406208"/>
                <a:gd name="connsiteX6" fmla="*/ 262328 w 288112"/>
                <a:gd name="connsiteY6" fmla="*/ 128890 h 406208"/>
                <a:gd name="connsiteX7" fmla="*/ 284813 w 288112"/>
                <a:gd name="connsiteY7" fmla="*/ 113900 h 406208"/>
                <a:gd name="connsiteX8" fmla="*/ 254833 w 288112"/>
                <a:gd name="connsiteY8" fmla="*/ 38949 h 406208"/>
                <a:gd name="connsiteX9" fmla="*/ 209863 w 288112"/>
                <a:gd name="connsiteY9" fmla="*/ 23959 h 406208"/>
                <a:gd name="connsiteX10" fmla="*/ 187377 w 288112"/>
                <a:gd name="connsiteY10" fmla="*/ 16464 h 406208"/>
                <a:gd name="connsiteX11" fmla="*/ 119922 w 288112"/>
                <a:gd name="connsiteY11" fmla="*/ 8969 h 406208"/>
                <a:gd name="connsiteX12" fmla="*/ 97436 w 288112"/>
                <a:gd name="connsiteY12" fmla="*/ 1474 h 406208"/>
                <a:gd name="connsiteX13" fmla="*/ 14991 w 288112"/>
                <a:gd name="connsiteY13" fmla="*/ 8969 h 406208"/>
                <a:gd name="connsiteX14" fmla="*/ 7495 w 288112"/>
                <a:gd name="connsiteY14" fmla="*/ 53939 h 406208"/>
                <a:gd name="connsiteX15" fmla="*/ 0 w 288112"/>
                <a:gd name="connsiteY15" fmla="*/ 113900 h 406208"/>
                <a:gd name="connsiteX16" fmla="*/ 7495 w 288112"/>
                <a:gd name="connsiteY16" fmla="*/ 211336 h 406208"/>
                <a:gd name="connsiteX17" fmla="*/ 14991 w 288112"/>
                <a:gd name="connsiteY17" fmla="*/ 233821 h 406208"/>
                <a:gd name="connsiteX18" fmla="*/ 29981 w 288112"/>
                <a:gd name="connsiteY18" fmla="*/ 248812 h 406208"/>
                <a:gd name="connsiteX19" fmla="*/ 52466 w 288112"/>
                <a:gd name="connsiteY19" fmla="*/ 316267 h 406208"/>
                <a:gd name="connsiteX20" fmla="*/ 59961 w 288112"/>
                <a:gd name="connsiteY20" fmla="*/ 338753 h 406208"/>
                <a:gd name="connsiteX21" fmla="*/ 74951 w 288112"/>
                <a:gd name="connsiteY21" fmla="*/ 361238 h 406208"/>
                <a:gd name="connsiteX22" fmla="*/ 82446 w 288112"/>
                <a:gd name="connsiteY22" fmla="*/ 383723 h 406208"/>
                <a:gd name="connsiteX23" fmla="*/ 127417 w 288112"/>
                <a:gd name="connsiteY23" fmla="*/ 406208 h 406208"/>
                <a:gd name="connsiteX24" fmla="*/ 142407 w 288112"/>
                <a:gd name="connsiteY24" fmla="*/ 361238 h 406208"/>
                <a:gd name="connsiteX25" fmla="*/ 187377 w 288112"/>
                <a:gd name="connsiteY25" fmla="*/ 346248 h 406208"/>
                <a:gd name="connsiteX26" fmla="*/ 247338 w 288112"/>
                <a:gd name="connsiteY26" fmla="*/ 316267 h 4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8112" h="406208">
                  <a:moveTo>
                    <a:pt x="247338" y="316267"/>
                  </a:moveTo>
                  <a:lnTo>
                    <a:pt x="247338" y="316267"/>
                  </a:lnTo>
                  <a:cubicBezTo>
                    <a:pt x="237345" y="296280"/>
                    <a:pt x="226605" y="276650"/>
                    <a:pt x="217358" y="256307"/>
                  </a:cubicBezTo>
                  <a:cubicBezTo>
                    <a:pt x="195192" y="207542"/>
                    <a:pt x="227724" y="260613"/>
                    <a:pt x="194873" y="211336"/>
                  </a:cubicBezTo>
                  <a:cubicBezTo>
                    <a:pt x="197371" y="188851"/>
                    <a:pt x="193966" y="164886"/>
                    <a:pt x="202368" y="143880"/>
                  </a:cubicBezTo>
                  <a:cubicBezTo>
                    <a:pt x="205302" y="136545"/>
                    <a:pt x="217188" y="138301"/>
                    <a:pt x="224853" y="136385"/>
                  </a:cubicBezTo>
                  <a:cubicBezTo>
                    <a:pt x="237212" y="133295"/>
                    <a:pt x="249836" y="131388"/>
                    <a:pt x="262328" y="128890"/>
                  </a:cubicBezTo>
                  <a:cubicBezTo>
                    <a:pt x="269823" y="123893"/>
                    <a:pt x="283046" y="122733"/>
                    <a:pt x="284813" y="113900"/>
                  </a:cubicBezTo>
                  <a:cubicBezTo>
                    <a:pt x="293183" y="72049"/>
                    <a:pt x="286483" y="53016"/>
                    <a:pt x="254833" y="38949"/>
                  </a:cubicBezTo>
                  <a:cubicBezTo>
                    <a:pt x="240394" y="32532"/>
                    <a:pt x="224853" y="28956"/>
                    <a:pt x="209863" y="23959"/>
                  </a:cubicBezTo>
                  <a:cubicBezTo>
                    <a:pt x="202368" y="21461"/>
                    <a:pt x="195229" y="17336"/>
                    <a:pt x="187377" y="16464"/>
                  </a:cubicBezTo>
                  <a:lnTo>
                    <a:pt x="119922" y="8969"/>
                  </a:lnTo>
                  <a:cubicBezTo>
                    <a:pt x="112427" y="6471"/>
                    <a:pt x="105337" y="1474"/>
                    <a:pt x="97436" y="1474"/>
                  </a:cubicBezTo>
                  <a:cubicBezTo>
                    <a:pt x="69841" y="1474"/>
                    <a:pt x="38827" y="-4935"/>
                    <a:pt x="14991" y="8969"/>
                  </a:cubicBezTo>
                  <a:cubicBezTo>
                    <a:pt x="1864" y="16626"/>
                    <a:pt x="9644" y="38895"/>
                    <a:pt x="7495" y="53939"/>
                  </a:cubicBezTo>
                  <a:cubicBezTo>
                    <a:pt x="4646" y="73879"/>
                    <a:pt x="2498" y="93913"/>
                    <a:pt x="0" y="113900"/>
                  </a:cubicBezTo>
                  <a:cubicBezTo>
                    <a:pt x="2498" y="146379"/>
                    <a:pt x="3454" y="179013"/>
                    <a:pt x="7495" y="211336"/>
                  </a:cubicBezTo>
                  <a:cubicBezTo>
                    <a:pt x="8475" y="219176"/>
                    <a:pt x="10926" y="227046"/>
                    <a:pt x="14991" y="233821"/>
                  </a:cubicBezTo>
                  <a:cubicBezTo>
                    <a:pt x="18627" y="239881"/>
                    <a:pt x="24984" y="243815"/>
                    <a:pt x="29981" y="248812"/>
                  </a:cubicBezTo>
                  <a:lnTo>
                    <a:pt x="52466" y="316267"/>
                  </a:lnTo>
                  <a:cubicBezTo>
                    <a:pt x="54964" y="323762"/>
                    <a:pt x="55578" y="332179"/>
                    <a:pt x="59961" y="338753"/>
                  </a:cubicBezTo>
                  <a:cubicBezTo>
                    <a:pt x="64958" y="346248"/>
                    <a:pt x="70923" y="353181"/>
                    <a:pt x="74951" y="361238"/>
                  </a:cubicBezTo>
                  <a:cubicBezTo>
                    <a:pt x="78484" y="368304"/>
                    <a:pt x="77511" y="377554"/>
                    <a:pt x="82446" y="383723"/>
                  </a:cubicBezTo>
                  <a:cubicBezTo>
                    <a:pt x="93013" y="396931"/>
                    <a:pt x="112605" y="401271"/>
                    <a:pt x="127417" y="406208"/>
                  </a:cubicBezTo>
                  <a:cubicBezTo>
                    <a:pt x="132414" y="391218"/>
                    <a:pt x="127417" y="366235"/>
                    <a:pt x="142407" y="361238"/>
                  </a:cubicBezTo>
                  <a:lnTo>
                    <a:pt x="187377" y="346248"/>
                  </a:lnTo>
                  <a:cubicBezTo>
                    <a:pt x="213215" y="337635"/>
                    <a:pt x="237345" y="321264"/>
                    <a:pt x="247338" y="316267"/>
                  </a:cubicBezTo>
                  <a:close/>
                </a:path>
              </a:pathLst>
            </a:custGeom>
            <a:solidFill>
              <a:srgbClr val="3E6BBA">
                <a:alpha val="2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818993" y="2915587"/>
              <a:ext cx="204555" cy="547283"/>
            </a:xfrm>
            <a:custGeom>
              <a:avLst/>
              <a:gdLst>
                <a:gd name="connsiteX0" fmla="*/ 190096 w 204555"/>
                <a:gd name="connsiteY0" fmla="*/ 509665 h 547283"/>
                <a:gd name="connsiteX1" fmla="*/ 190096 w 204555"/>
                <a:gd name="connsiteY1" fmla="*/ 509665 h 547283"/>
                <a:gd name="connsiteX2" fmla="*/ 182600 w 204555"/>
                <a:gd name="connsiteY2" fmla="*/ 442210 h 547283"/>
                <a:gd name="connsiteX3" fmla="*/ 160115 w 204555"/>
                <a:gd name="connsiteY3" fmla="*/ 0 h 547283"/>
                <a:gd name="connsiteX4" fmla="*/ 130135 w 204555"/>
                <a:gd name="connsiteY4" fmla="*/ 44970 h 547283"/>
                <a:gd name="connsiteX5" fmla="*/ 115145 w 204555"/>
                <a:gd name="connsiteY5" fmla="*/ 89941 h 547283"/>
                <a:gd name="connsiteX6" fmla="*/ 100155 w 204555"/>
                <a:gd name="connsiteY6" fmla="*/ 112426 h 547283"/>
                <a:gd name="connsiteX7" fmla="*/ 85164 w 204555"/>
                <a:gd name="connsiteY7" fmla="*/ 157397 h 547283"/>
                <a:gd name="connsiteX8" fmla="*/ 70174 w 204555"/>
                <a:gd name="connsiteY8" fmla="*/ 179882 h 547283"/>
                <a:gd name="connsiteX9" fmla="*/ 40194 w 204555"/>
                <a:gd name="connsiteY9" fmla="*/ 247338 h 547283"/>
                <a:gd name="connsiteX10" fmla="*/ 17709 w 204555"/>
                <a:gd name="connsiteY10" fmla="*/ 337279 h 547283"/>
                <a:gd name="connsiteX11" fmla="*/ 2718 w 204555"/>
                <a:gd name="connsiteY11" fmla="*/ 352269 h 547283"/>
                <a:gd name="connsiteX12" fmla="*/ 25204 w 204555"/>
                <a:gd name="connsiteY12" fmla="*/ 502170 h 547283"/>
                <a:gd name="connsiteX13" fmla="*/ 47689 w 204555"/>
                <a:gd name="connsiteY13" fmla="*/ 509665 h 547283"/>
                <a:gd name="connsiteX14" fmla="*/ 55184 w 204555"/>
                <a:gd name="connsiteY14" fmla="*/ 532151 h 547283"/>
                <a:gd name="connsiteX15" fmla="*/ 115145 w 204555"/>
                <a:gd name="connsiteY15" fmla="*/ 539646 h 547283"/>
                <a:gd name="connsiteX16" fmla="*/ 145125 w 204555"/>
                <a:gd name="connsiteY16" fmla="*/ 502170 h 547283"/>
                <a:gd name="connsiteX17" fmla="*/ 190096 w 204555"/>
                <a:gd name="connsiteY17" fmla="*/ 509665 h 54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555" h="547283">
                  <a:moveTo>
                    <a:pt x="190096" y="509665"/>
                  </a:moveTo>
                  <a:lnTo>
                    <a:pt x="190096" y="509665"/>
                  </a:lnTo>
                  <a:cubicBezTo>
                    <a:pt x="187597" y="487180"/>
                    <a:pt x="183296" y="464823"/>
                    <a:pt x="182600" y="442210"/>
                  </a:cubicBezTo>
                  <a:cubicBezTo>
                    <a:pt x="169140" y="4772"/>
                    <a:pt x="253098" y="139475"/>
                    <a:pt x="160115" y="0"/>
                  </a:cubicBezTo>
                  <a:cubicBezTo>
                    <a:pt x="150122" y="14990"/>
                    <a:pt x="135832" y="27879"/>
                    <a:pt x="130135" y="44970"/>
                  </a:cubicBezTo>
                  <a:cubicBezTo>
                    <a:pt x="125138" y="59960"/>
                    <a:pt x="123910" y="76794"/>
                    <a:pt x="115145" y="89941"/>
                  </a:cubicBezTo>
                  <a:cubicBezTo>
                    <a:pt x="110148" y="97436"/>
                    <a:pt x="103813" y="104195"/>
                    <a:pt x="100155" y="112426"/>
                  </a:cubicBezTo>
                  <a:cubicBezTo>
                    <a:pt x="93737" y="126865"/>
                    <a:pt x="93929" y="144250"/>
                    <a:pt x="85164" y="157397"/>
                  </a:cubicBezTo>
                  <a:cubicBezTo>
                    <a:pt x="80167" y="164892"/>
                    <a:pt x="73832" y="171651"/>
                    <a:pt x="70174" y="179882"/>
                  </a:cubicBezTo>
                  <a:cubicBezTo>
                    <a:pt x="34495" y="260159"/>
                    <a:pt x="74119" y="196448"/>
                    <a:pt x="40194" y="247338"/>
                  </a:cubicBezTo>
                  <a:cubicBezTo>
                    <a:pt x="37717" y="262200"/>
                    <a:pt x="29586" y="325403"/>
                    <a:pt x="17709" y="337279"/>
                  </a:cubicBezTo>
                  <a:lnTo>
                    <a:pt x="2718" y="352269"/>
                  </a:lnTo>
                  <a:cubicBezTo>
                    <a:pt x="2866" y="354790"/>
                    <a:pt x="-11718" y="472632"/>
                    <a:pt x="25204" y="502170"/>
                  </a:cubicBezTo>
                  <a:cubicBezTo>
                    <a:pt x="31373" y="507105"/>
                    <a:pt x="40194" y="507167"/>
                    <a:pt x="47689" y="509665"/>
                  </a:cubicBezTo>
                  <a:cubicBezTo>
                    <a:pt x="50187" y="517160"/>
                    <a:pt x="50249" y="525981"/>
                    <a:pt x="55184" y="532151"/>
                  </a:cubicBezTo>
                  <a:cubicBezTo>
                    <a:pt x="74958" y="556870"/>
                    <a:pt x="87660" y="545143"/>
                    <a:pt x="115145" y="539646"/>
                  </a:cubicBezTo>
                  <a:cubicBezTo>
                    <a:pt x="124978" y="524897"/>
                    <a:pt x="130887" y="512849"/>
                    <a:pt x="145125" y="502170"/>
                  </a:cubicBezTo>
                  <a:cubicBezTo>
                    <a:pt x="149594" y="498818"/>
                    <a:pt x="182601" y="508416"/>
                    <a:pt x="190096" y="509665"/>
                  </a:cubicBezTo>
                  <a:close/>
                </a:path>
              </a:pathLst>
            </a:custGeom>
            <a:solidFill>
              <a:srgbClr val="4472C4">
                <a:alpha val="2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17107" y="1853289"/>
              <a:ext cx="621694" cy="4454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4589" r="55303" b="4809"/>
          <a:stretch/>
        </p:blipFill>
        <p:spPr>
          <a:xfrm>
            <a:off x="9122917" y="4305302"/>
            <a:ext cx="1736448" cy="1753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2" t="4046" r="6458" b="2937"/>
          <a:stretch/>
        </p:blipFill>
        <p:spPr>
          <a:xfrm>
            <a:off x="6428090" y="4279828"/>
            <a:ext cx="1600461" cy="18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vmPFC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9725" cy="44323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vPFC</a:t>
            </a:r>
            <a:r>
              <a:rPr lang="en-US" dirty="0" smtClean="0"/>
              <a:t> Encodes value of task </a:t>
            </a:r>
            <a:r>
              <a:rPr lang="en-US" dirty="0" smtClean="0"/>
              <a:t>events</a:t>
            </a:r>
          </a:p>
          <a:p>
            <a:endParaRPr lang="en-US" dirty="0"/>
          </a:p>
          <a:p>
            <a:r>
              <a:rPr lang="en-US" dirty="0"/>
              <a:t>vmPFC emphasizes internally driven motivational </a:t>
            </a:r>
            <a:r>
              <a:rPr lang="en-US" dirty="0" smtClean="0"/>
              <a:t>signals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u="sng" dirty="0" smtClean="0"/>
              <a:t>vmPFC neurons</a:t>
            </a:r>
            <a:r>
              <a:rPr lang="en-US" dirty="0" smtClean="0"/>
              <a:t>: sensitive to internal factors (satiety)</a:t>
            </a:r>
          </a:p>
          <a:p>
            <a:pPr lvl="1"/>
            <a:endParaRPr lang="en-US" dirty="0" smtClean="0"/>
          </a:p>
          <a:p>
            <a:pPr lvl="1"/>
            <a:r>
              <a:rPr lang="en-US" b="1" u="sng" dirty="0" smtClean="0"/>
              <a:t>OFC neurons</a:t>
            </a:r>
            <a:r>
              <a:rPr lang="en-US" dirty="0" smtClean="0"/>
              <a:t>: sensitive to external factors (environmental, visual cues)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err="1" smtClean="0"/>
              <a:t>Bouret</a:t>
            </a:r>
            <a:r>
              <a:rPr lang="en-US" sz="1600" dirty="0" smtClean="0"/>
              <a:t> </a:t>
            </a:r>
            <a:r>
              <a:rPr lang="en-US" sz="1600" dirty="0" smtClean="0"/>
              <a:t>&amp; Richmond. Ventromedial and orbital PFC neurons differentially encode internally and externally driven motivational values in monkeys. </a:t>
            </a:r>
            <a:r>
              <a:rPr lang="en-US" sz="1600" i="1" dirty="0" smtClean="0"/>
              <a:t>J </a:t>
            </a:r>
            <a:r>
              <a:rPr lang="en-US" sz="1600" i="1" dirty="0" err="1" smtClean="0"/>
              <a:t>Neurosci</a:t>
            </a:r>
            <a:r>
              <a:rPr lang="en-US" sz="1600" dirty="0" smtClean="0"/>
              <a:t>, 2010.</a:t>
            </a:r>
          </a:p>
          <a:p>
            <a:pPr marL="0" indent="0">
              <a:buNone/>
            </a:pPr>
            <a:r>
              <a:rPr lang="en-US" sz="1600" dirty="0" smtClean="0"/>
              <a:t>Images: Top: </a:t>
            </a:r>
            <a:r>
              <a:rPr lang="en-US" sz="1600" dirty="0" err="1" smtClean="0"/>
              <a:t>Barbey</a:t>
            </a:r>
            <a:r>
              <a:rPr lang="en-US" sz="1600" dirty="0"/>
              <a:t> </a:t>
            </a:r>
            <a:r>
              <a:rPr lang="en-US" sz="1600" dirty="0" smtClean="0"/>
              <a:t>et al., 2009; Bottom: </a:t>
            </a:r>
            <a:r>
              <a:rPr lang="en-US" sz="1600" dirty="0" err="1" smtClean="0"/>
              <a:t>Bouret</a:t>
            </a:r>
            <a:r>
              <a:rPr lang="en-US" sz="1600" dirty="0" smtClean="0"/>
              <a:t> &amp; Richmond, 2010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22" y="887308"/>
            <a:ext cx="4063016" cy="3047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4589" r="55303" b="4809"/>
          <a:stretch/>
        </p:blipFill>
        <p:spPr>
          <a:xfrm>
            <a:off x="9617352" y="4456753"/>
            <a:ext cx="1736448" cy="1753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2" t="4046" r="6458" b="2937"/>
          <a:stretch/>
        </p:blipFill>
        <p:spPr>
          <a:xfrm>
            <a:off x="6922525" y="4431279"/>
            <a:ext cx="1600461" cy="18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04" y="365125"/>
            <a:ext cx="9884192" cy="40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 smtClean="0"/>
              <a:t>   vmPFC Connectivity: vmPFC &amp; OFC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59746" y="5923579"/>
            <a:ext cx="454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 smtClean="0"/>
              <a:t>Top:</a:t>
            </a:r>
            <a:r>
              <a:rPr lang="en-US" sz="1400" dirty="0" smtClean="0"/>
              <a:t> VMPFC and OFC in monkey (</a:t>
            </a:r>
            <a:r>
              <a:rPr lang="en-US" sz="1400" dirty="0" err="1" smtClean="0"/>
              <a:t>Bouret</a:t>
            </a:r>
            <a:r>
              <a:rPr lang="en-US" sz="1400" dirty="0" smtClean="0"/>
              <a:t> &amp; Richmond, 2010)</a:t>
            </a:r>
          </a:p>
          <a:p>
            <a:r>
              <a:rPr lang="en-US" sz="1400" b="1" u="sng" dirty="0" smtClean="0"/>
              <a:t>Bottom:</a:t>
            </a:r>
            <a:r>
              <a:rPr lang="en-US" sz="1400" dirty="0" smtClean="0"/>
              <a:t> Lat. and med. PFC in monkey (</a:t>
            </a:r>
            <a:r>
              <a:rPr lang="en-US" sz="1400" dirty="0" err="1" smtClean="0"/>
              <a:t>Öngür</a:t>
            </a:r>
            <a:r>
              <a:rPr lang="en-US" sz="1400" dirty="0" smtClean="0"/>
              <a:t> &amp; Price, 2000)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68687" y="3687093"/>
            <a:ext cx="1731807" cy="1649460"/>
            <a:chOff x="3725767" y="3687093"/>
            <a:chExt cx="1731807" cy="16494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36" b="3720"/>
            <a:stretch/>
          </p:blipFill>
          <p:spPr>
            <a:xfrm>
              <a:off x="3725767" y="3687093"/>
              <a:ext cx="1731807" cy="164946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3852445" y="4314636"/>
              <a:ext cx="120839" cy="323303"/>
            </a:xfrm>
            <a:custGeom>
              <a:avLst/>
              <a:gdLst>
                <a:gd name="connsiteX0" fmla="*/ 190096 w 204555"/>
                <a:gd name="connsiteY0" fmla="*/ 509665 h 547283"/>
                <a:gd name="connsiteX1" fmla="*/ 190096 w 204555"/>
                <a:gd name="connsiteY1" fmla="*/ 509665 h 547283"/>
                <a:gd name="connsiteX2" fmla="*/ 182600 w 204555"/>
                <a:gd name="connsiteY2" fmla="*/ 442210 h 547283"/>
                <a:gd name="connsiteX3" fmla="*/ 160115 w 204555"/>
                <a:gd name="connsiteY3" fmla="*/ 0 h 547283"/>
                <a:gd name="connsiteX4" fmla="*/ 130135 w 204555"/>
                <a:gd name="connsiteY4" fmla="*/ 44970 h 547283"/>
                <a:gd name="connsiteX5" fmla="*/ 115145 w 204555"/>
                <a:gd name="connsiteY5" fmla="*/ 89941 h 547283"/>
                <a:gd name="connsiteX6" fmla="*/ 100155 w 204555"/>
                <a:gd name="connsiteY6" fmla="*/ 112426 h 547283"/>
                <a:gd name="connsiteX7" fmla="*/ 85164 w 204555"/>
                <a:gd name="connsiteY7" fmla="*/ 157397 h 547283"/>
                <a:gd name="connsiteX8" fmla="*/ 70174 w 204555"/>
                <a:gd name="connsiteY8" fmla="*/ 179882 h 547283"/>
                <a:gd name="connsiteX9" fmla="*/ 40194 w 204555"/>
                <a:gd name="connsiteY9" fmla="*/ 247338 h 547283"/>
                <a:gd name="connsiteX10" fmla="*/ 17709 w 204555"/>
                <a:gd name="connsiteY10" fmla="*/ 337279 h 547283"/>
                <a:gd name="connsiteX11" fmla="*/ 2718 w 204555"/>
                <a:gd name="connsiteY11" fmla="*/ 352269 h 547283"/>
                <a:gd name="connsiteX12" fmla="*/ 25204 w 204555"/>
                <a:gd name="connsiteY12" fmla="*/ 502170 h 547283"/>
                <a:gd name="connsiteX13" fmla="*/ 47689 w 204555"/>
                <a:gd name="connsiteY13" fmla="*/ 509665 h 547283"/>
                <a:gd name="connsiteX14" fmla="*/ 55184 w 204555"/>
                <a:gd name="connsiteY14" fmla="*/ 532151 h 547283"/>
                <a:gd name="connsiteX15" fmla="*/ 115145 w 204555"/>
                <a:gd name="connsiteY15" fmla="*/ 539646 h 547283"/>
                <a:gd name="connsiteX16" fmla="*/ 145125 w 204555"/>
                <a:gd name="connsiteY16" fmla="*/ 502170 h 547283"/>
                <a:gd name="connsiteX17" fmla="*/ 190096 w 204555"/>
                <a:gd name="connsiteY17" fmla="*/ 509665 h 54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555" h="547283">
                  <a:moveTo>
                    <a:pt x="190096" y="509665"/>
                  </a:moveTo>
                  <a:lnTo>
                    <a:pt x="190096" y="509665"/>
                  </a:lnTo>
                  <a:cubicBezTo>
                    <a:pt x="187597" y="487180"/>
                    <a:pt x="183296" y="464823"/>
                    <a:pt x="182600" y="442210"/>
                  </a:cubicBezTo>
                  <a:cubicBezTo>
                    <a:pt x="169140" y="4772"/>
                    <a:pt x="253098" y="139475"/>
                    <a:pt x="160115" y="0"/>
                  </a:cubicBezTo>
                  <a:cubicBezTo>
                    <a:pt x="150122" y="14990"/>
                    <a:pt x="135832" y="27879"/>
                    <a:pt x="130135" y="44970"/>
                  </a:cubicBezTo>
                  <a:cubicBezTo>
                    <a:pt x="125138" y="59960"/>
                    <a:pt x="123910" y="76794"/>
                    <a:pt x="115145" y="89941"/>
                  </a:cubicBezTo>
                  <a:cubicBezTo>
                    <a:pt x="110148" y="97436"/>
                    <a:pt x="103813" y="104195"/>
                    <a:pt x="100155" y="112426"/>
                  </a:cubicBezTo>
                  <a:cubicBezTo>
                    <a:pt x="93737" y="126865"/>
                    <a:pt x="93929" y="144250"/>
                    <a:pt x="85164" y="157397"/>
                  </a:cubicBezTo>
                  <a:cubicBezTo>
                    <a:pt x="80167" y="164892"/>
                    <a:pt x="73832" y="171651"/>
                    <a:pt x="70174" y="179882"/>
                  </a:cubicBezTo>
                  <a:cubicBezTo>
                    <a:pt x="34495" y="260159"/>
                    <a:pt x="74119" y="196448"/>
                    <a:pt x="40194" y="247338"/>
                  </a:cubicBezTo>
                  <a:cubicBezTo>
                    <a:pt x="37717" y="262200"/>
                    <a:pt x="29586" y="325403"/>
                    <a:pt x="17709" y="337279"/>
                  </a:cubicBezTo>
                  <a:lnTo>
                    <a:pt x="2718" y="352269"/>
                  </a:lnTo>
                  <a:cubicBezTo>
                    <a:pt x="2866" y="354790"/>
                    <a:pt x="-11718" y="472632"/>
                    <a:pt x="25204" y="502170"/>
                  </a:cubicBezTo>
                  <a:cubicBezTo>
                    <a:pt x="31373" y="507105"/>
                    <a:pt x="40194" y="507167"/>
                    <a:pt x="47689" y="509665"/>
                  </a:cubicBezTo>
                  <a:cubicBezTo>
                    <a:pt x="50187" y="517160"/>
                    <a:pt x="50249" y="525981"/>
                    <a:pt x="55184" y="532151"/>
                  </a:cubicBezTo>
                  <a:cubicBezTo>
                    <a:pt x="74958" y="556870"/>
                    <a:pt x="87660" y="545143"/>
                    <a:pt x="115145" y="539646"/>
                  </a:cubicBezTo>
                  <a:cubicBezTo>
                    <a:pt x="124978" y="524897"/>
                    <a:pt x="130887" y="512849"/>
                    <a:pt x="145125" y="502170"/>
                  </a:cubicBezTo>
                  <a:cubicBezTo>
                    <a:pt x="149594" y="498818"/>
                    <a:pt x="182601" y="508416"/>
                    <a:pt x="190096" y="509665"/>
                  </a:cubicBezTo>
                  <a:close/>
                </a:path>
              </a:pathLst>
            </a:custGeom>
            <a:solidFill>
              <a:srgbClr val="4472C4">
                <a:alpha val="2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7910" y="3649605"/>
            <a:ext cx="1731807" cy="1724435"/>
            <a:chOff x="1606513" y="3649605"/>
            <a:chExt cx="1731807" cy="17244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14"/>
            <a:stretch/>
          </p:blipFill>
          <p:spPr>
            <a:xfrm>
              <a:off x="1606513" y="3649605"/>
              <a:ext cx="1731807" cy="1724435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1742059" y="4477589"/>
              <a:ext cx="170200" cy="239964"/>
            </a:xfrm>
            <a:custGeom>
              <a:avLst/>
              <a:gdLst>
                <a:gd name="connsiteX0" fmla="*/ 247338 w 288112"/>
                <a:gd name="connsiteY0" fmla="*/ 316267 h 406208"/>
                <a:gd name="connsiteX1" fmla="*/ 247338 w 288112"/>
                <a:gd name="connsiteY1" fmla="*/ 316267 h 406208"/>
                <a:gd name="connsiteX2" fmla="*/ 217358 w 288112"/>
                <a:gd name="connsiteY2" fmla="*/ 256307 h 406208"/>
                <a:gd name="connsiteX3" fmla="*/ 194873 w 288112"/>
                <a:gd name="connsiteY3" fmla="*/ 211336 h 406208"/>
                <a:gd name="connsiteX4" fmla="*/ 202368 w 288112"/>
                <a:gd name="connsiteY4" fmla="*/ 143880 h 406208"/>
                <a:gd name="connsiteX5" fmla="*/ 224853 w 288112"/>
                <a:gd name="connsiteY5" fmla="*/ 136385 h 406208"/>
                <a:gd name="connsiteX6" fmla="*/ 262328 w 288112"/>
                <a:gd name="connsiteY6" fmla="*/ 128890 h 406208"/>
                <a:gd name="connsiteX7" fmla="*/ 284813 w 288112"/>
                <a:gd name="connsiteY7" fmla="*/ 113900 h 406208"/>
                <a:gd name="connsiteX8" fmla="*/ 254833 w 288112"/>
                <a:gd name="connsiteY8" fmla="*/ 38949 h 406208"/>
                <a:gd name="connsiteX9" fmla="*/ 209863 w 288112"/>
                <a:gd name="connsiteY9" fmla="*/ 23959 h 406208"/>
                <a:gd name="connsiteX10" fmla="*/ 187377 w 288112"/>
                <a:gd name="connsiteY10" fmla="*/ 16464 h 406208"/>
                <a:gd name="connsiteX11" fmla="*/ 119922 w 288112"/>
                <a:gd name="connsiteY11" fmla="*/ 8969 h 406208"/>
                <a:gd name="connsiteX12" fmla="*/ 97436 w 288112"/>
                <a:gd name="connsiteY12" fmla="*/ 1474 h 406208"/>
                <a:gd name="connsiteX13" fmla="*/ 14991 w 288112"/>
                <a:gd name="connsiteY13" fmla="*/ 8969 h 406208"/>
                <a:gd name="connsiteX14" fmla="*/ 7495 w 288112"/>
                <a:gd name="connsiteY14" fmla="*/ 53939 h 406208"/>
                <a:gd name="connsiteX15" fmla="*/ 0 w 288112"/>
                <a:gd name="connsiteY15" fmla="*/ 113900 h 406208"/>
                <a:gd name="connsiteX16" fmla="*/ 7495 w 288112"/>
                <a:gd name="connsiteY16" fmla="*/ 211336 h 406208"/>
                <a:gd name="connsiteX17" fmla="*/ 14991 w 288112"/>
                <a:gd name="connsiteY17" fmla="*/ 233821 h 406208"/>
                <a:gd name="connsiteX18" fmla="*/ 29981 w 288112"/>
                <a:gd name="connsiteY18" fmla="*/ 248812 h 406208"/>
                <a:gd name="connsiteX19" fmla="*/ 52466 w 288112"/>
                <a:gd name="connsiteY19" fmla="*/ 316267 h 406208"/>
                <a:gd name="connsiteX20" fmla="*/ 59961 w 288112"/>
                <a:gd name="connsiteY20" fmla="*/ 338753 h 406208"/>
                <a:gd name="connsiteX21" fmla="*/ 74951 w 288112"/>
                <a:gd name="connsiteY21" fmla="*/ 361238 h 406208"/>
                <a:gd name="connsiteX22" fmla="*/ 82446 w 288112"/>
                <a:gd name="connsiteY22" fmla="*/ 383723 h 406208"/>
                <a:gd name="connsiteX23" fmla="*/ 127417 w 288112"/>
                <a:gd name="connsiteY23" fmla="*/ 406208 h 406208"/>
                <a:gd name="connsiteX24" fmla="*/ 142407 w 288112"/>
                <a:gd name="connsiteY24" fmla="*/ 361238 h 406208"/>
                <a:gd name="connsiteX25" fmla="*/ 187377 w 288112"/>
                <a:gd name="connsiteY25" fmla="*/ 346248 h 406208"/>
                <a:gd name="connsiteX26" fmla="*/ 247338 w 288112"/>
                <a:gd name="connsiteY26" fmla="*/ 316267 h 4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88112" h="406208">
                  <a:moveTo>
                    <a:pt x="247338" y="316267"/>
                  </a:moveTo>
                  <a:lnTo>
                    <a:pt x="247338" y="316267"/>
                  </a:lnTo>
                  <a:cubicBezTo>
                    <a:pt x="237345" y="296280"/>
                    <a:pt x="226605" y="276650"/>
                    <a:pt x="217358" y="256307"/>
                  </a:cubicBezTo>
                  <a:cubicBezTo>
                    <a:pt x="195192" y="207542"/>
                    <a:pt x="227724" y="260613"/>
                    <a:pt x="194873" y="211336"/>
                  </a:cubicBezTo>
                  <a:cubicBezTo>
                    <a:pt x="197371" y="188851"/>
                    <a:pt x="193966" y="164886"/>
                    <a:pt x="202368" y="143880"/>
                  </a:cubicBezTo>
                  <a:cubicBezTo>
                    <a:pt x="205302" y="136545"/>
                    <a:pt x="217188" y="138301"/>
                    <a:pt x="224853" y="136385"/>
                  </a:cubicBezTo>
                  <a:cubicBezTo>
                    <a:pt x="237212" y="133295"/>
                    <a:pt x="249836" y="131388"/>
                    <a:pt x="262328" y="128890"/>
                  </a:cubicBezTo>
                  <a:cubicBezTo>
                    <a:pt x="269823" y="123893"/>
                    <a:pt x="283046" y="122733"/>
                    <a:pt x="284813" y="113900"/>
                  </a:cubicBezTo>
                  <a:cubicBezTo>
                    <a:pt x="293183" y="72049"/>
                    <a:pt x="286483" y="53016"/>
                    <a:pt x="254833" y="38949"/>
                  </a:cubicBezTo>
                  <a:cubicBezTo>
                    <a:pt x="240394" y="32532"/>
                    <a:pt x="224853" y="28956"/>
                    <a:pt x="209863" y="23959"/>
                  </a:cubicBezTo>
                  <a:cubicBezTo>
                    <a:pt x="202368" y="21461"/>
                    <a:pt x="195229" y="17336"/>
                    <a:pt x="187377" y="16464"/>
                  </a:cubicBezTo>
                  <a:lnTo>
                    <a:pt x="119922" y="8969"/>
                  </a:lnTo>
                  <a:cubicBezTo>
                    <a:pt x="112427" y="6471"/>
                    <a:pt x="105337" y="1474"/>
                    <a:pt x="97436" y="1474"/>
                  </a:cubicBezTo>
                  <a:cubicBezTo>
                    <a:pt x="69841" y="1474"/>
                    <a:pt x="38827" y="-4935"/>
                    <a:pt x="14991" y="8969"/>
                  </a:cubicBezTo>
                  <a:cubicBezTo>
                    <a:pt x="1864" y="16626"/>
                    <a:pt x="9644" y="38895"/>
                    <a:pt x="7495" y="53939"/>
                  </a:cubicBezTo>
                  <a:cubicBezTo>
                    <a:pt x="4646" y="73879"/>
                    <a:pt x="2498" y="93913"/>
                    <a:pt x="0" y="113900"/>
                  </a:cubicBezTo>
                  <a:cubicBezTo>
                    <a:pt x="2498" y="146379"/>
                    <a:pt x="3454" y="179013"/>
                    <a:pt x="7495" y="211336"/>
                  </a:cubicBezTo>
                  <a:cubicBezTo>
                    <a:pt x="8475" y="219176"/>
                    <a:pt x="10926" y="227046"/>
                    <a:pt x="14991" y="233821"/>
                  </a:cubicBezTo>
                  <a:cubicBezTo>
                    <a:pt x="18627" y="239881"/>
                    <a:pt x="24984" y="243815"/>
                    <a:pt x="29981" y="248812"/>
                  </a:cubicBezTo>
                  <a:lnTo>
                    <a:pt x="52466" y="316267"/>
                  </a:lnTo>
                  <a:cubicBezTo>
                    <a:pt x="54964" y="323762"/>
                    <a:pt x="55578" y="332179"/>
                    <a:pt x="59961" y="338753"/>
                  </a:cubicBezTo>
                  <a:cubicBezTo>
                    <a:pt x="64958" y="346248"/>
                    <a:pt x="70923" y="353181"/>
                    <a:pt x="74951" y="361238"/>
                  </a:cubicBezTo>
                  <a:cubicBezTo>
                    <a:pt x="78484" y="368304"/>
                    <a:pt x="77511" y="377554"/>
                    <a:pt x="82446" y="383723"/>
                  </a:cubicBezTo>
                  <a:cubicBezTo>
                    <a:pt x="93013" y="396931"/>
                    <a:pt x="112605" y="401271"/>
                    <a:pt x="127417" y="406208"/>
                  </a:cubicBezTo>
                  <a:cubicBezTo>
                    <a:pt x="132414" y="391218"/>
                    <a:pt x="127417" y="366235"/>
                    <a:pt x="142407" y="361238"/>
                  </a:cubicBezTo>
                  <a:lnTo>
                    <a:pt x="187377" y="346248"/>
                  </a:lnTo>
                  <a:cubicBezTo>
                    <a:pt x="213215" y="337635"/>
                    <a:pt x="237345" y="321264"/>
                    <a:pt x="247338" y="316267"/>
                  </a:cubicBezTo>
                  <a:close/>
                </a:path>
              </a:pathLst>
            </a:custGeom>
            <a:solidFill>
              <a:srgbClr val="3E6BBA">
                <a:alpha val="2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06513" y="3687093"/>
              <a:ext cx="367261" cy="263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4" t="4589" r="55303" b="4809"/>
          <a:stretch/>
        </p:blipFill>
        <p:spPr>
          <a:xfrm>
            <a:off x="4252163" y="1715940"/>
            <a:ext cx="1736448" cy="1753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32" t="4046" r="6458" b="2937"/>
          <a:stretch/>
        </p:blipFill>
        <p:spPr>
          <a:xfrm>
            <a:off x="1443032" y="1690466"/>
            <a:ext cx="1600461" cy="18002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905"/>
          <a:stretch/>
        </p:blipFill>
        <p:spPr>
          <a:xfrm>
            <a:off x="7065600" y="1676147"/>
            <a:ext cx="3006411" cy="37343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00716" y="5807631"/>
            <a:ext cx="607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Orbital and Medial Networks interact through </a:t>
            </a:r>
            <a:r>
              <a:rPr lang="en-US" sz="1400" dirty="0" err="1" smtClean="0"/>
              <a:t>vm</a:t>
            </a:r>
            <a:r>
              <a:rPr lang="en-US" sz="1400" dirty="0" smtClean="0"/>
              <a:t> corner of frontal lobe. </a:t>
            </a:r>
            <a:r>
              <a:rPr lang="en-US" sz="1400" b="1" u="sng" dirty="0" smtClean="0"/>
              <a:t>OFC receives &amp; integrates sensory input</a:t>
            </a:r>
            <a:r>
              <a:rPr lang="en-US" sz="1400" dirty="0" smtClean="0"/>
              <a:t>. </a:t>
            </a:r>
            <a:r>
              <a:rPr lang="en-US" sz="1400" b="1" u="sng" dirty="0" smtClean="0"/>
              <a:t>vmPFC functions as visceromotor system</a:t>
            </a:r>
            <a:r>
              <a:rPr lang="en-US" sz="1400" dirty="0" smtClean="0"/>
              <a:t> by projecting to hypothalamus and </a:t>
            </a:r>
            <a:r>
              <a:rPr lang="en-US" sz="1400" dirty="0" err="1" smtClean="0"/>
              <a:t>periquaeductal</a:t>
            </a:r>
            <a:r>
              <a:rPr lang="en-US" sz="1400" dirty="0" smtClean="0"/>
              <a:t> gray (</a:t>
            </a:r>
            <a:r>
              <a:rPr lang="en-US" sz="1400" dirty="0" err="1" smtClean="0"/>
              <a:t>Öngür</a:t>
            </a:r>
            <a:r>
              <a:rPr lang="en-US" sz="1400" dirty="0" smtClean="0"/>
              <a:t> &amp; Price, 2000).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96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vmPFC Function &amp;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1087" y="1825625"/>
            <a:ext cx="4376738" cy="435133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 smtClean="0"/>
              <a:t>Sensory Integration</a:t>
            </a:r>
          </a:p>
          <a:p>
            <a:pPr lvl="1"/>
            <a:r>
              <a:rPr lang="en-US" dirty="0" smtClean="0"/>
              <a:t>Sensory afferents from OFC</a:t>
            </a:r>
            <a:endParaRPr lang="en-US" dirty="0"/>
          </a:p>
          <a:p>
            <a:endParaRPr lang="en-US" u="sng" dirty="0" smtClean="0"/>
          </a:p>
          <a:p>
            <a:r>
              <a:rPr lang="en-US" u="sng" dirty="0" smtClean="0"/>
              <a:t>Visceral Function:</a:t>
            </a:r>
            <a:r>
              <a:rPr lang="en-US" dirty="0" smtClean="0"/>
              <a:t> Hypothalamus</a:t>
            </a:r>
          </a:p>
          <a:p>
            <a:pPr lvl="1"/>
            <a:r>
              <a:rPr lang="en-US" dirty="0"/>
              <a:t>Modulates autonomic </a:t>
            </a:r>
            <a:r>
              <a:rPr lang="en-US" dirty="0" smtClean="0"/>
              <a:t>activity</a:t>
            </a:r>
            <a:endParaRPr lang="en-US" dirty="0" smtClean="0"/>
          </a:p>
          <a:p>
            <a:pPr lvl="1"/>
            <a:r>
              <a:rPr lang="en-US" dirty="0" smtClean="0"/>
              <a:t>Responds to internal (visceral) cues</a:t>
            </a:r>
            <a:endParaRPr lang="en-US" dirty="0" smtClean="0"/>
          </a:p>
          <a:p>
            <a:endParaRPr lang="en-US" u="sng" dirty="0" smtClean="0"/>
          </a:p>
          <a:p>
            <a:r>
              <a:rPr lang="en-US" u="sng" dirty="0" smtClean="0"/>
              <a:t>Emotional Processing:</a:t>
            </a:r>
            <a:r>
              <a:rPr lang="en-US" dirty="0" smtClean="0"/>
              <a:t> Limbic Regions</a:t>
            </a:r>
          </a:p>
          <a:p>
            <a:pPr lvl="1"/>
            <a:r>
              <a:rPr lang="en-US" dirty="0" smtClean="0"/>
              <a:t>Subiculum</a:t>
            </a:r>
          </a:p>
          <a:p>
            <a:pPr lvl="1"/>
            <a:r>
              <a:rPr lang="en-US" dirty="0" smtClean="0"/>
              <a:t>Amygdala</a:t>
            </a:r>
          </a:p>
          <a:p>
            <a:pPr lvl="1"/>
            <a:r>
              <a:rPr lang="en-US" dirty="0" err="1" smtClean="0"/>
              <a:t>Perirhinal</a:t>
            </a:r>
            <a:r>
              <a:rPr lang="en-US" dirty="0" smtClean="0"/>
              <a:t> &amp; entorhinal cortex</a:t>
            </a:r>
          </a:p>
          <a:p>
            <a:endParaRPr lang="en-US" u="sng" dirty="0" smtClean="0"/>
          </a:p>
          <a:p>
            <a:r>
              <a:rPr lang="en-US" u="sng" dirty="0" smtClean="0"/>
              <a:t>Reward Processing:</a:t>
            </a:r>
            <a:r>
              <a:rPr lang="en-US" dirty="0" smtClean="0"/>
              <a:t> </a:t>
            </a:r>
            <a:r>
              <a:rPr lang="en-US" dirty="0" err="1" smtClean="0"/>
              <a:t>Nac</a:t>
            </a:r>
            <a:endParaRPr lang="en-US" dirty="0" smtClean="0"/>
          </a:p>
          <a:p>
            <a:pPr lvl="1"/>
            <a:r>
              <a:rPr lang="en-US" dirty="0" smtClean="0"/>
              <a:t>Encodes value of task events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905"/>
          <a:stretch/>
        </p:blipFill>
        <p:spPr>
          <a:xfrm>
            <a:off x="7065600" y="1676147"/>
            <a:ext cx="3006411" cy="3734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00716" y="5807631"/>
            <a:ext cx="607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Orbital and Medial Networks interact through </a:t>
            </a:r>
            <a:r>
              <a:rPr lang="en-US" sz="1400" dirty="0" err="1" smtClean="0"/>
              <a:t>vm</a:t>
            </a:r>
            <a:r>
              <a:rPr lang="en-US" sz="1400" dirty="0" smtClean="0"/>
              <a:t> corner of frontal lobe. </a:t>
            </a:r>
            <a:r>
              <a:rPr lang="en-US" sz="1400" b="1" u="sng" dirty="0" smtClean="0"/>
              <a:t>OFC receives &amp; integrates sensory input</a:t>
            </a:r>
            <a:r>
              <a:rPr lang="en-US" sz="1400" dirty="0" smtClean="0"/>
              <a:t>. </a:t>
            </a:r>
            <a:r>
              <a:rPr lang="en-US" sz="1400" b="1" u="sng" dirty="0" smtClean="0"/>
              <a:t>vmPFC functions as visceromotor system</a:t>
            </a:r>
            <a:r>
              <a:rPr lang="en-US" sz="1400" dirty="0" smtClean="0"/>
              <a:t> by projecting to hypothalamus and </a:t>
            </a:r>
            <a:r>
              <a:rPr lang="en-US" sz="1400" dirty="0" err="1" smtClean="0"/>
              <a:t>periquaeductal</a:t>
            </a:r>
            <a:r>
              <a:rPr lang="en-US" sz="1400" dirty="0" smtClean="0"/>
              <a:t> gray (</a:t>
            </a:r>
            <a:r>
              <a:rPr lang="en-US" sz="1400" dirty="0" err="1" smtClean="0"/>
              <a:t>Öngür</a:t>
            </a:r>
            <a:r>
              <a:rPr lang="en-US" sz="1400" dirty="0" smtClean="0"/>
              <a:t> &amp; Price, 2000).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73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vmPFC Function &amp;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1087" y="1825625"/>
            <a:ext cx="4376738" cy="435133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 smtClean="0"/>
              <a:t>Sensory Integration</a:t>
            </a:r>
          </a:p>
          <a:p>
            <a:pPr lvl="1"/>
            <a:r>
              <a:rPr lang="en-US" dirty="0" smtClean="0"/>
              <a:t>Sensory afferents from OFC</a:t>
            </a:r>
            <a:endParaRPr lang="en-US" dirty="0"/>
          </a:p>
          <a:p>
            <a:endParaRPr lang="en-US" u="sng" dirty="0" smtClean="0"/>
          </a:p>
          <a:p>
            <a:r>
              <a:rPr lang="en-US" u="sng" dirty="0" smtClean="0"/>
              <a:t>Visceral Function:</a:t>
            </a:r>
            <a:r>
              <a:rPr lang="en-US" dirty="0" smtClean="0"/>
              <a:t> Hypothalamus</a:t>
            </a:r>
          </a:p>
          <a:p>
            <a:pPr lvl="1"/>
            <a:r>
              <a:rPr lang="en-US" dirty="0" smtClean="0"/>
              <a:t>Cortical influence over visceral function</a:t>
            </a:r>
          </a:p>
          <a:p>
            <a:pPr lvl="1"/>
            <a:r>
              <a:rPr lang="en-US" dirty="0" smtClean="0"/>
              <a:t>Modulates autonomic activity</a:t>
            </a:r>
          </a:p>
          <a:p>
            <a:endParaRPr lang="en-US" u="sng" dirty="0" smtClean="0"/>
          </a:p>
          <a:p>
            <a:r>
              <a:rPr lang="en-US" u="sng" dirty="0" smtClean="0"/>
              <a:t>Emotional Processing:</a:t>
            </a:r>
            <a:r>
              <a:rPr lang="en-US" dirty="0" smtClean="0"/>
              <a:t> Limbic Regions</a:t>
            </a:r>
          </a:p>
          <a:p>
            <a:pPr lvl="1"/>
            <a:r>
              <a:rPr lang="en-US" dirty="0" smtClean="0"/>
              <a:t>Subiculum</a:t>
            </a:r>
          </a:p>
          <a:p>
            <a:pPr lvl="1"/>
            <a:r>
              <a:rPr lang="en-US" dirty="0" smtClean="0"/>
              <a:t>Amygdala</a:t>
            </a:r>
          </a:p>
          <a:p>
            <a:pPr lvl="1"/>
            <a:r>
              <a:rPr lang="en-US" dirty="0" err="1" smtClean="0"/>
              <a:t>Perirhinal</a:t>
            </a:r>
            <a:r>
              <a:rPr lang="en-US" dirty="0" smtClean="0"/>
              <a:t> &amp; entorhinal cortex</a:t>
            </a:r>
          </a:p>
          <a:p>
            <a:endParaRPr lang="en-US" u="sng" dirty="0" smtClean="0"/>
          </a:p>
          <a:p>
            <a:r>
              <a:rPr lang="en-US" u="sng" dirty="0" smtClean="0"/>
              <a:t>Reward Processing:</a:t>
            </a:r>
            <a:r>
              <a:rPr lang="en-US" dirty="0" smtClean="0"/>
              <a:t> </a:t>
            </a:r>
            <a:r>
              <a:rPr lang="en-US" dirty="0" err="1" smtClean="0"/>
              <a:t>Nac</a:t>
            </a:r>
            <a:endParaRPr lang="en-US" dirty="0" smtClean="0"/>
          </a:p>
          <a:p>
            <a:pPr lvl="1"/>
            <a:r>
              <a:rPr lang="en-US" dirty="0" smtClean="0"/>
              <a:t>Encodes value of task events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08723" y="1456293"/>
            <a:ext cx="5984111" cy="5090002"/>
            <a:chOff x="6108723" y="1456293"/>
            <a:chExt cx="5984111" cy="5090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6" r="10465" b="12174"/>
            <a:stretch/>
          </p:blipFill>
          <p:spPr>
            <a:xfrm>
              <a:off x="6634025" y="1456293"/>
              <a:ext cx="4933507" cy="40126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108723" y="5807631"/>
              <a:ext cx="59841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Outlines on projections of OFC and vmPFC indicate retrograde axonal tracer injections. Filled outlines produced large limbic labeling. Hatched outlines: less labeling. * indicates projections found by others. Fig from </a:t>
              </a:r>
              <a:r>
                <a:rPr lang="en-US" sz="1400" dirty="0" err="1" smtClean="0"/>
                <a:t>Öngür</a:t>
              </a:r>
              <a:r>
                <a:rPr lang="en-US" sz="1400" dirty="0" smtClean="0"/>
                <a:t> &amp; Price, 2000.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32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vmPFC Function &amp; Connectivity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08723" y="5807631"/>
            <a:ext cx="5984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vmPFC projects to the </a:t>
            </a:r>
            <a:r>
              <a:rPr lang="en-US" sz="1400" dirty="0" err="1" smtClean="0"/>
              <a:t>vm</a:t>
            </a:r>
            <a:r>
              <a:rPr lang="en-US" sz="1400" dirty="0" smtClean="0"/>
              <a:t> striatum, including medial caudate nucleus, nucleus accumbens (core &amp; shell), and ventral putamen, with interconnections to </a:t>
            </a:r>
            <a:r>
              <a:rPr lang="en-US" sz="1400" dirty="0" smtClean="0"/>
              <a:t>dorsomedial and caudal </a:t>
            </a:r>
            <a:r>
              <a:rPr lang="en-US" sz="1400" dirty="0" err="1" smtClean="0"/>
              <a:t>mediodorsal</a:t>
            </a:r>
            <a:r>
              <a:rPr lang="en-US" sz="1400" dirty="0" smtClean="0"/>
              <a:t> </a:t>
            </a:r>
            <a:r>
              <a:rPr lang="en-US" sz="1400" dirty="0" smtClean="0"/>
              <a:t>thalamic nucleus (</a:t>
            </a:r>
            <a:r>
              <a:rPr lang="en-US" sz="1400" dirty="0" err="1" smtClean="0"/>
              <a:t>MDm</a:t>
            </a:r>
            <a:r>
              <a:rPr lang="en-US" sz="1400" dirty="0" smtClean="0"/>
              <a:t>). The striatal and thalamic regions are connected via the ventral pallidum. </a:t>
            </a:r>
            <a:r>
              <a:rPr lang="en-US" sz="1400" dirty="0" err="1" smtClean="0"/>
              <a:t>Öngür</a:t>
            </a:r>
            <a:r>
              <a:rPr lang="en-US" sz="1400" dirty="0" smtClean="0"/>
              <a:t> &amp; Price, 2000.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80" y="1420936"/>
            <a:ext cx="3156196" cy="438669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081087" y="1825625"/>
            <a:ext cx="4376738" cy="435133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 smtClean="0"/>
              <a:t>Sensory Integration</a:t>
            </a:r>
          </a:p>
          <a:p>
            <a:pPr lvl="1"/>
            <a:r>
              <a:rPr lang="en-US" dirty="0" smtClean="0"/>
              <a:t>Sensory afferents from OFC</a:t>
            </a:r>
            <a:endParaRPr lang="en-US" dirty="0"/>
          </a:p>
          <a:p>
            <a:endParaRPr lang="en-US" u="sng" dirty="0" smtClean="0"/>
          </a:p>
          <a:p>
            <a:r>
              <a:rPr lang="en-US" u="sng" dirty="0" smtClean="0"/>
              <a:t>Visceral Function:</a:t>
            </a:r>
            <a:r>
              <a:rPr lang="en-US" dirty="0" smtClean="0"/>
              <a:t> Hypothalamus</a:t>
            </a:r>
          </a:p>
          <a:p>
            <a:pPr lvl="1"/>
            <a:r>
              <a:rPr lang="en-US" dirty="0" smtClean="0"/>
              <a:t>Cortical influence over visceral function</a:t>
            </a:r>
          </a:p>
          <a:p>
            <a:pPr lvl="1"/>
            <a:r>
              <a:rPr lang="en-US" dirty="0" smtClean="0"/>
              <a:t>Modulates autonomic activity</a:t>
            </a:r>
          </a:p>
          <a:p>
            <a:endParaRPr lang="en-US" u="sng" dirty="0" smtClean="0"/>
          </a:p>
          <a:p>
            <a:r>
              <a:rPr lang="en-US" u="sng" dirty="0" smtClean="0"/>
              <a:t>Emotional Processing:</a:t>
            </a:r>
            <a:r>
              <a:rPr lang="en-US" dirty="0" smtClean="0"/>
              <a:t> Limbic Regions</a:t>
            </a:r>
          </a:p>
          <a:p>
            <a:pPr lvl="1"/>
            <a:r>
              <a:rPr lang="en-US" dirty="0" smtClean="0"/>
              <a:t>Subiculum</a:t>
            </a:r>
          </a:p>
          <a:p>
            <a:pPr lvl="1"/>
            <a:r>
              <a:rPr lang="en-US" dirty="0" smtClean="0"/>
              <a:t>Amygdala</a:t>
            </a:r>
          </a:p>
          <a:p>
            <a:pPr lvl="1"/>
            <a:r>
              <a:rPr lang="en-US" dirty="0" err="1" smtClean="0"/>
              <a:t>Perirhinal</a:t>
            </a:r>
            <a:r>
              <a:rPr lang="en-US" dirty="0" smtClean="0"/>
              <a:t> &amp; entorhinal cortex</a:t>
            </a:r>
          </a:p>
          <a:p>
            <a:endParaRPr lang="en-US" u="sng" dirty="0" smtClean="0"/>
          </a:p>
          <a:p>
            <a:r>
              <a:rPr lang="en-US" u="sng" dirty="0" smtClean="0"/>
              <a:t>Reward Processing:</a:t>
            </a:r>
            <a:r>
              <a:rPr lang="en-US" dirty="0" smtClean="0"/>
              <a:t> </a:t>
            </a:r>
            <a:r>
              <a:rPr lang="en-US" dirty="0" err="1" smtClean="0"/>
              <a:t>Nac</a:t>
            </a:r>
            <a:endParaRPr lang="en-US" dirty="0" smtClean="0"/>
          </a:p>
          <a:p>
            <a:pPr lvl="1"/>
            <a:r>
              <a:rPr lang="en-US" dirty="0" smtClean="0"/>
              <a:t>Encodes value of task events</a:t>
            </a:r>
          </a:p>
        </p:txBody>
      </p:sp>
    </p:spTree>
    <p:extLst>
      <p:ext uri="{BB962C8B-B14F-4D97-AF65-F5344CB8AC3E}">
        <p14:creationId xmlns:p14="http://schemas.microsoft.com/office/powerpoint/2010/main" val="17594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vmPFC Function &amp; Connectivity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08723" y="5807631"/>
            <a:ext cx="5984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vmPFC projects to the </a:t>
            </a:r>
            <a:r>
              <a:rPr lang="en-US" sz="1400" dirty="0" err="1" smtClean="0"/>
              <a:t>vm</a:t>
            </a:r>
            <a:r>
              <a:rPr lang="en-US" sz="1400" dirty="0" smtClean="0"/>
              <a:t> striatum, including medial caudate nucleus, nucleus accumbens (core &amp; shell), and ventral putamen, with interconnections to dorsomedial and central </a:t>
            </a:r>
            <a:r>
              <a:rPr lang="en-US" sz="1400" dirty="0" err="1" smtClean="0"/>
              <a:t>mediodorsal</a:t>
            </a:r>
            <a:r>
              <a:rPr lang="en-US" sz="1400" dirty="0" smtClean="0"/>
              <a:t> thalamic nucleus (</a:t>
            </a:r>
            <a:r>
              <a:rPr lang="en-US" sz="1400" dirty="0" err="1" smtClean="0"/>
              <a:t>MDm</a:t>
            </a:r>
            <a:r>
              <a:rPr lang="en-US" sz="1400" dirty="0" smtClean="0"/>
              <a:t>). The striatal and thalamic regions are connected via the ventral pallidum (</a:t>
            </a:r>
            <a:r>
              <a:rPr lang="en-US" sz="1400" dirty="0" err="1" smtClean="0"/>
              <a:t>Öngür</a:t>
            </a:r>
            <a:r>
              <a:rPr lang="en-US" sz="1400" dirty="0" smtClean="0"/>
              <a:t> &amp; Price, 2000).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80" y="1420936"/>
            <a:ext cx="3156196" cy="438669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081086" y="1825625"/>
            <a:ext cx="5648327" cy="4351338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/>
              <a:t>vmPFC</a:t>
            </a:r>
            <a:r>
              <a:rPr lang="en-US" u="sng" dirty="0"/>
              <a:t> </a:t>
            </a:r>
            <a:r>
              <a:rPr lang="en-US" u="sng" dirty="0" smtClean="0"/>
              <a:t>→ Nucleus Accumbens</a:t>
            </a:r>
            <a:r>
              <a:rPr lang="en-US" dirty="0" smtClean="0"/>
              <a:t> (</a:t>
            </a:r>
            <a:r>
              <a:rPr lang="en-US" dirty="0" err="1" smtClean="0"/>
              <a:t>Nac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Antidepressant Effect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Enables Appetitive Conditioning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900" dirty="0" smtClean="0"/>
              <a:t>Process by which new rewards are learned and acquire motivational salience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Reward-related hedonic behavior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900" dirty="0" smtClean="0"/>
              <a:t>Hedonic tone: degree of pleasant/unpleasantness associated with a given subject/state/circumstance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en-US" sz="1900" dirty="0" smtClean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900" dirty="0" smtClean="0"/>
              <a:t>AKA: positive/negative valence (intrinsic attractive/</a:t>
            </a:r>
            <a:r>
              <a:rPr lang="en-US" sz="1900" dirty="0" err="1" smtClean="0"/>
              <a:t>aversiveness</a:t>
            </a:r>
            <a:r>
              <a:rPr lang="en-US" sz="1900" dirty="0" smtClean="0"/>
              <a:t>)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sz="1800" dirty="0" smtClean="0"/>
              <a:t>(Steinberg et al., 2015 &amp; </a:t>
            </a:r>
            <a:r>
              <a:rPr lang="en-US" sz="1800" dirty="0" err="1" smtClean="0"/>
              <a:t>Deisseroth</a:t>
            </a:r>
            <a:r>
              <a:rPr lang="en-US" sz="1800" dirty="0" smtClean="0"/>
              <a:t>, 2014 as cited in Young et al., 2016)</a:t>
            </a:r>
          </a:p>
        </p:txBody>
      </p:sp>
    </p:spTree>
    <p:extLst>
      <p:ext uri="{BB962C8B-B14F-4D97-AF65-F5344CB8AC3E}">
        <p14:creationId xmlns:p14="http://schemas.microsoft.com/office/powerpoint/2010/main" val="130119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11201"/>
            <a:ext cx="10058400" cy="50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Recruitment: age-matched females: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Anorexia Nervosa (AN, n=22)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Bulimia Nervosa (BN, n=36)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Healthy Controls (HC, n=51) </a:t>
            </a:r>
          </a:p>
          <a:p>
            <a:endParaRPr lang="en-US" dirty="0" smtClean="0"/>
          </a:p>
          <a:p>
            <a:r>
              <a:rPr lang="en-US" dirty="0" smtClean="0"/>
              <a:t>Clinical Assessment: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DSM-IV &amp; Mini-International-</a:t>
            </a:r>
            <a:r>
              <a:rPr lang="en-US" dirty="0" err="1" smtClean="0"/>
              <a:t>Neuropsych</a:t>
            </a:r>
            <a:r>
              <a:rPr lang="en-US" dirty="0" smtClean="0"/>
              <a:t> Interview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Comorbidities &amp; Medications</a:t>
            </a:r>
          </a:p>
          <a:p>
            <a:endParaRPr lang="en-US" dirty="0"/>
          </a:p>
          <a:p>
            <a:r>
              <a:rPr lang="en-US" dirty="0" smtClean="0"/>
              <a:t>Iowa Gambling Task (IGT):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Decision-Making Abilities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58604"/>
            <a:ext cx="51816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Self-Report Questionnaires: </a:t>
            </a:r>
          </a:p>
          <a:p>
            <a:pPr lvl="1">
              <a:lnSpc>
                <a:spcPct val="170000"/>
              </a:lnSpc>
            </a:pPr>
            <a:r>
              <a:rPr lang="en-US" dirty="0" smtClean="0"/>
              <a:t>Pathological eating/weight concerns </a:t>
            </a:r>
          </a:p>
          <a:p>
            <a:pPr lvl="1">
              <a:lnSpc>
                <a:spcPct val="170000"/>
              </a:lnSpc>
            </a:pPr>
            <a:r>
              <a:rPr lang="en-US" dirty="0" smtClean="0"/>
              <a:t>Attitude to feelings</a:t>
            </a:r>
          </a:p>
          <a:p>
            <a:r>
              <a:rPr lang="en-US" dirty="0" smtClean="0"/>
              <a:t>Self-Report Questionnaires: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Eating Disorder Examination Questionnaire (EDE-Q)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Bulimia Investigatory Test, Edinburgh (BITE)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Eating Disorders Inventory (EDI)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Maudsley</a:t>
            </a:r>
            <a:r>
              <a:rPr lang="en-US" dirty="0" smtClean="0"/>
              <a:t> Obsessive-Compulsive Inventory (MOCI)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Hospital Anxiety and Depression Scale (HADS)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Toronto Alexithymia Scale (TAS)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83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Depression in Anorexia Nervosa (AN) and Bulimia Nervosa (BN)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037384" y="6317219"/>
            <a:ext cx="1011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Matsumoto et al. Comparison in decision-making between BN, AN, and HC</a:t>
            </a:r>
            <a:r>
              <a:rPr lang="is-IS" dirty="0" smtClean="0"/>
              <a:t>… </a:t>
            </a:r>
            <a:r>
              <a:rPr lang="en-US" i="1" dirty="0" smtClean="0"/>
              <a:t>J Eating Disorders </a:t>
            </a:r>
            <a:r>
              <a:rPr lang="en-US" dirty="0" smtClean="0"/>
              <a:t>(2015) 3:14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36"/>
          <a:stretch/>
        </p:blipFill>
        <p:spPr>
          <a:xfrm>
            <a:off x="1144856" y="1274902"/>
            <a:ext cx="6013181" cy="4821932"/>
          </a:xfrm>
        </p:spPr>
      </p:pic>
      <p:sp>
        <p:nvSpPr>
          <p:cNvPr id="9" name="Rectangle 8"/>
          <p:cNvSpPr/>
          <p:nvPr/>
        </p:nvSpPr>
        <p:spPr>
          <a:xfrm>
            <a:off x="1144856" y="3054839"/>
            <a:ext cx="594360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45630" y="1278216"/>
            <a:ext cx="46272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BMI: body mass index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TAS-20: Toronto Alexithymia Scale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Alexithymia: inability to identify and describe one’s emotions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EDE-Q: Eating Disorders Exam. Questionnaire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EDE-</a:t>
            </a:r>
            <a:r>
              <a:rPr lang="en-US" sz="1400" dirty="0" err="1" smtClean="0"/>
              <a:t>Qg</a:t>
            </a:r>
            <a:r>
              <a:rPr lang="en-US" sz="1400" dirty="0" smtClean="0"/>
              <a:t>: global score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EDE-</a:t>
            </a:r>
            <a:r>
              <a:rPr lang="en-US" sz="1400" dirty="0" err="1" smtClean="0"/>
              <a:t>Qr</a:t>
            </a:r>
            <a:r>
              <a:rPr lang="en-US" sz="1400" dirty="0" smtClean="0"/>
              <a:t>: restricting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EDE-</a:t>
            </a:r>
            <a:r>
              <a:rPr lang="en-US" sz="1400" dirty="0" err="1" smtClean="0"/>
              <a:t>Qe</a:t>
            </a:r>
            <a:r>
              <a:rPr lang="en-US" sz="1400" dirty="0" smtClean="0"/>
              <a:t>: eating concern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EDE-</a:t>
            </a:r>
            <a:r>
              <a:rPr lang="en-US" sz="1400" dirty="0" err="1" smtClean="0"/>
              <a:t>Qw</a:t>
            </a:r>
            <a:r>
              <a:rPr lang="en-US" sz="1400" dirty="0" smtClean="0"/>
              <a:t>: weight concern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EDE-Qs: shape concerns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HADS: Hospital Anxiety and Depression Scale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err="1" smtClean="0"/>
              <a:t>HADSa</a:t>
            </a:r>
            <a:r>
              <a:rPr lang="en-US" sz="1400" dirty="0" smtClean="0"/>
              <a:t>: Anxiety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 err="1" smtClean="0"/>
              <a:t>HADSd</a:t>
            </a:r>
            <a:r>
              <a:rPr lang="en-US" sz="1400" b="1" dirty="0" smtClean="0"/>
              <a:t>: Depression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BITE: Bulimia Investigatory Test, Edinburgh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err="1" smtClean="0"/>
              <a:t>BITEsas</a:t>
            </a:r>
            <a:r>
              <a:rPr lang="en-US" sz="1400" dirty="0" smtClean="0"/>
              <a:t>: symptom scale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err="1" smtClean="0"/>
              <a:t>BITEss</a:t>
            </a:r>
            <a:r>
              <a:rPr lang="en-US" sz="1400" dirty="0" smtClean="0"/>
              <a:t>: severity scale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MOCI: </a:t>
            </a:r>
            <a:r>
              <a:rPr lang="en-US" sz="1400" dirty="0" err="1" smtClean="0"/>
              <a:t>Maudsley</a:t>
            </a:r>
            <a:r>
              <a:rPr lang="en-US" sz="1400" dirty="0" smtClean="0"/>
              <a:t> Obsessive-Compulsive Inventory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EDI-2: Eating Disorders Inventory 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Dysthymia: “neurotic/chronic depression”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 smtClean="0"/>
              <a:t>Somtaform</a:t>
            </a:r>
            <a:r>
              <a:rPr lang="en-US" sz="1400" dirty="0" smtClean="0"/>
              <a:t>: mental illness causing ≤1 bodily symptoms (GI complaints, neurological problems, pain, sexual </a:t>
            </a:r>
            <a:r>
              <a:rPr lang="en-US" sz="1400" dirty="0" err="1" smtClean="0"/>
              <a:t>sx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SSRI: Selective Serotonin Reuptake Inhibitors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363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037384" y="6317219"/>
            <a:ext cx="1011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Matsumoto et al. Comparison in decision-making between BN, AN, and HC</a:t>
            </a:r>
            <a:r>
              <a:rPr lang="is-IS" dirty="0" smtClean="0"/>
              <a:t>… </a:t>
            </a:r>
            <a:r>
              <a:rPr lang="en-US" i="1" dirty="0" smtClean="0"/>
              <a:t>J Eating Disorders </a:t>
            </a:r>
            <a:r>
              <a:rPr lang="en-US" dirty="0" smtClean="0"/>
              <a:t>(2015) 3:14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22527" y="1319210"/>
            <a:ext cx="42018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Figure 1: Strategy of Iowa Gambling Task, as total number of “Advantageous” minus “Disadvantageous” cards selected in each block of 20 cards.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AN: Anorexia Nervosa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BN: Bulimia Nervosa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HC: Healthy Controls.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A significant difference between BN and HC was indicated (p&lt;0.05)</a:t>
            </a:r>
            <a:endParaRPr lang="en-US" dirty="0"/>
          </a:p>
        </p:txBody>
      </p:sp>
      <p:pic>
        <p:nvPicPr>
          <p:cNvPr id="15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" t="4363" r="2649" b="27589"/>
          <a:stretch/>
        </p:blipFill>
        <p:spPr>
          <a:xfrm>
            <a:off x="706936" y="1276346"/>
            <a:ext cx="6747964" cy="4309844"/>
          </a:xfrm>
          <a:ln>
            <a:solidFill>
              <a:schemeClr val="tx1"/>
            </a:solidFill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mtClean="0"/>
              <a:t>Reduced decision-making ability and learning in Bulimia Nervosa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303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93561" y="6423257"/>
            <a:ext cx="794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Matsumoto et al. Comparison in decision-making between BN, AN, and HC</a:t>
            </a:r>
            <a:r>
              <a:rPr lang="is-IS" sz="1400" dirty="0" smtClean="0"/>
              <a:t>… </a:t>
            </a:r>
            <a:r>
              <a:rPr lang="en-US" sz="1400" i="1" dirty="0" smtClean="0"/>
              <a:t>J Eating Disorders </a:t>
            </a:r>
            <a:r>
              <a:rPr lang="en-US" sz="1400" dirty="0" smtClean="0"/>
              <a:t>(2015) 3:14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1319210"/>
            <a:ext cx="4456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 smtClean="0"/>
              <a:t>Compared to HC, “AN and BN</a:t>
            </a:r>
            <a:r>
              <a:rPr lang="is-IS" dirty="0" smtClean="0"/>
              <a:t>… failed to learn advantageous decision-making until the end of the task” (Matsumoto et al., 2006)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en-US" dirty="0"/>
          </a:p>
        </p:txBody>
      </p:sp>
      <p:pic>
        <p:nvPicPr>
          <p:cNvPr id="15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" t="4363" r="2649" b="27589"/>
          <a:stretch/>
        </p:blipFill>
        <p:spPr>
          <a:xfrm>
            <a:off x="706936" y="1488605"/>
            <a:ext cx="5875879" cy="3752854"/>
          </a:xfrm>
          <a:ln>
            <a:solidFill>
              <a:schemeClr val="tx1"/>
            </a:solidFill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Failure to Learn Advantageous Decision-Making in AN &amp; BN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0734" y="5586137"/>
            <a:ext cx="674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Figure 1: Total number of “Advantageous” minus “Disadvantageous” cards selected in each block of 20 cards for AN, BN, &amp; HC.</a:t>
            </a:r>
          </a:p>
        </p:txBody>
      </p:sp>
    </p:spTree>
    <p:extLst>
      <p:ext uri="{BB962C8B-B14F-4D97-AF65-F5344CB8AC3E}">
        <p14:creationId xmlns:p14="http://schemas.microsoft.com/office/powerpoint/2010/main" val="17307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0" y="4863151"/>
            <a:ext cx="3527108" cy="7078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 smtClean="0">
                <a:solidFill>
                  <a:srgbClr val="174443"/>
                </a:solidFill>
              </a:rPr>
              <a:t>Central Coherence: </a:t>
            </a:r>
          </a:p>
          <a:p>
            <a:r>
              <a:rPr lang="en-US" sz="2000" dirty="0" smtClean="0"/>
              <a:t>Ability to “see the big picture”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04" y="365125"/>
            <a:ext cx="9884192" cy="40980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4863151"/>
            <a:ext cx="433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174443"/>
                </a:solidFill>
              </a:rPr>
              <a:t>Set-Shifting: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Cognitive flexibility, “task switching”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0784" y="4732421"/>
            <a:ext cx="8733854" cy="1138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6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93561" y="6423257"/>
            <a:ext cx="794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Matsumoto et al. Comparison in decision-making between BN, AN, and HC</a:t>
            </a:r>
            <a:r>
              <a:rPr lang="is-IS" sz="1400" dirty="0" smtClean="0"/>
              <a:t>… </a:t>
            </a:r>
            <a:r>
              <a:rPr lang="en-US" sz="1400" i="1" dirty="0" smtClean="0"/>
              <a:t>J Eating Disorders </a:t>
            </a:r>
            <a:r>
              <a:rPr lang="en-US" sz="1400" dirty="0" smtClean="0"/>
              <a:t>(2015) 3:14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1319210"/>
            <a:ext cx="4456771" cy="454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 smtClean="0"/>
              <a:t>Compared to HC, “AN and BN</a:t>
            </a:r>
            <a:r>
              <a:rPr lang="is-IS" dirty="0" smtClean="0"/>
              <a:t>… failed to learn advantageous decision-making until the end of the task” (Matsumoto et al., 2006)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is-IS" b="1" u="sng" dirty="0" smtClean="0"/>
              <a:t>Somatic Marker Hypotheses: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sz="500" dirty="0" smtClean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b="1" dirty="0" smtClean="0"/>
              <a:t>vmPFC enables ability to use past emotions and experiences to guide future behavior in decision-making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 smtClean="0"/>
              <a:t>vmPFC damage impairs ability to organize/plan behavior, learn from previous mistakes (without affecting working memory or attention)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en-US" dirty="0"/>
          </a:p>
        </p:txBody>
      </p:sp>
      <p:pic>
        <p:nvPicPr>
          <p:cNvPr id="15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" t="4363" r="2649" b="27589"/>
          <a:stretch/>
        </p:blipFill>
        <p:spPr>
          <a:xfrm>
            <a:off x="706936" y="1488605"/>
            <a:ext cx="5875879" cy="3752854"/>
          </a:xfrm>
          <a:ln>
            <a:solidFill>
              <a:schemeClr val="tx1"/>
            </a:solidFill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Failure to Learn Advantageous Decision-Making in AN &amp; BN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0734" y="5586137"/>
            <a:ext cx="674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Figure 1: Total number of “Advantageous” minus “Disadvantageous” cards selected in each block of 20 cards for AN, BN, &amp; HC.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6300" y="2641600"/>
            <a:ext cx="4864100" cy="294453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93561" y="6423257"/>
            <a:ext cx="794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Matsumoto et al. Comparison in decision-making between BN, AN, and HC</a:t>
            </a:r>
            <a:r>
              <a:rPr lang="is-IS" sz="1400" dirty="0" smtClean="0"/>
              <a:t>… </a:t>
            </a:r>
            <a:r>
              <a:rPr lang="en-US" sz="1400" i="1" dirty="0" smtClean="0"/>
              <a:t>J Eating Disorders </a:t>
            </a:r>
            <a:r>
              <a:rPr lang="en-US" sz="1400" dirty="0" smtClean="0"/>
              <a:t>(2015) 3:14</a:t>
            </a:r>
            <a:endParaRPr lang="en-US" sz="1400" dirty="0"/>
          </a:p>
        </p:txBody>
      </p:sp>
      <p:pic>
        <p:nvPicPr>
          <p:cNvPr id="15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" t="4363" r="2649" b="27589"/>
          <a:stretch/>
        </p:blipFill>
        <p:spPr>
          <a:xfrm>
            <a:off x="706936" y="1488605"/>
            <a:ext cx="5875879" cy="3752854"/>
          </a:xfrm>
          <a:ln>
            <a:solidFill>
              <a:schemeClr val="tx1"/>
            </a:solidFill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Failure to Learn Advantageous Decision-Making in AN &amp; BN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0734" y="5586137"/>
            <a:ext cx="674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Figure 1: Total number of “Advantageous” minus “Disadvantageous” cards selected in each block of 20 cards for AN, BN, &amp; HC.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1319210"/>
            <a:ext cx="4456771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 smtClean="0"/>
              <a:t>Compared to HC, “AN and BN</a:t>
            </a:r>
            <a:r>
              <a:rPr lang="is-IS" dirty="0" smtClean="0"/>
              <a:t>… failed to learn advantageous decision-making until the end of the task” (Matsumoto et al., 2006)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is-IS" dirty="0" smtClean="0"/>
              <a:t>Findings suggest: “</a:t>
            </a:r>
            <a:r>
              <a:rPr lang="is-IS" u="sng" dirty="0" smtClean="0"/>
              <a:t>pathological concerns</a:t>
            </a:r>
            <a:r>
              <a:rPr lang="is-IS" dirty="0" smtClean="0"/>
              <a:t>” caused patients to “[ignore] long-term negative consequences,” as observed in the IGT, “which may have led to impaired decision-making ability in the final block...” (Matsumoto et al., 2016).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u="sng" dirty="0" smtClean="0"/>
              <a:t>Pathological:</a:t>
            </a:r>
            <a:r>
              <a:rPr lang="en-US" dirty="0" smtClean="0"/>
              <a:t> related to disease; obsessive, compulsive (</a:t>
            </a:r>
            <a:r>
              <a:rPr lang="en-US" dirty="0" err="1" smtClean="0"/>
              <a:t>google.com</a:t>
            </a:r>
            <a:r>
              <a:rPr lang="en-US" dirty="0" smtClean="0"/>
              <a:t>)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Could be somatic in EDs?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6897029" y="1390973"/>
            <a:ext cx="445677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 smtClean="0"/>
              <a:t>“There is a striking resemblance between the IGT performance of the patients and their real-life pathological behaviors, in which they have a tendency to reduce their food intake and/or refuse to eat, or in contrast to this pattern, repetitively overeating and purging, ignoring long-term </a:t>
            </a:r>
            <a:r>
              <a:rPr lang="en-US" smtClean="0"/>
              <a:t>negative consequences.”</a:t>
            </a: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Failure to Learn Advantageous Decision-Making in AN &amp; BN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5065955"/>
            <a:ext cx="523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Figure 1: Total number of “Advantageous” minus “Disadvantageous” cards selected in each block of 20 cards for AN, BN, &amp; HC. Image and quotation from Matsumoto et al., 2015.</a:t>
            </a:r>
          </a:p>
        </p:txBody>
      </p:sp>
      <p:pic>
        <p:nvPicPr>
          <p:cNvPr id="9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" t="4363" r="2649" b="27589"/>
          <a:stretch/>
        </p:blipFill>
        <p:spPr>
          <a:xfrm>
            <a:off x="838200" y="1496878"/>
            <a:ext cx="5236664" cy="3344595"/>
          </a:xfr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418352" y="5950776"/>
            <a:ext cx="3935448" cy="46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www.stop-binging.com</a:t>
            </a:r>
            <a:r>
              <a:rPr lang="en-US" sz="1200" dirty="0" smtClean="0"/>
              <a:t>/</a:t>
            </a:r>
            <a:r>
              <a:rPr lang="en-US" sz="1200" dirty="0" err="1" smtClean="0"/>
              <a:t>wp</a:t>
            </a:r>
            <a:r>
              <a:rPr lang="en-US" sz="1200" dirty="0" smtClean="0"/>
              <a:t>-content/uploads/2016/04/Long-term-effects-of-</a:t>
            </a:r>
            <a:r>
              <a:rPr lang="en-US" sz="1200" dirty="0" err="1" smtClean="0"/>
              <a:t>bulimia.jpg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36" y="4002675"/>
            <a:ext cx="3177712" cy="19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6718300" y="1390973"/>
            <a:ext cx="4978399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 smtClean="0"/>
              <a:t>AN patients failed to reach a significant difference in decision-making compared to HC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endParaRPr lang="en-US" sz="600" dirty="0" smtClean="0"/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Smaller sample size (AN=22; BN=36; HC=51)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endParaRPr lang="en-US" sz="600" dirty="0" smtClean="0"/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Fewer comorbidities =&gt; better decision-making?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2 in AN (somatoform &amp; anxiety)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5 in BN (3 dysthymia, 1 panic, 1 </a:t>
            </a:r>
            <a:r>
              <a:rPr lang="en-US" dirty="0" err="1" smtClean="0"/>
              <a:t>EtOH</a:t>
            </a:r>
            <a:r>
              <a:rPr lang="en-US" dirty="0" smtClean="0"/>
              <a:t>)</a:t>
            </a: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Caveat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5065955"/>
            <a:ext cx="523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Figure 1: Total number of “Advantageous” minus “Disadvantageous” cards selected in each block of 20 cards for AN, BN, &amp; HC. Image and quotation from Matsumoto et al., 2015.</a:t>
            </a:r>
          </a:p>
        </p:txBody>
      </p:sp>
      <p:pic>
        <p:nvPicPr>
          <p:cNvPr id="9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" t="4363" r="2649" b="27589"/>
          <a:stretch/>
        </p:blipFill>
        <p:spPr>
          <a:xfrm>
            <a:off x="838200" y="1496878"/>
            <a:ext cx="5236664" cy="3344595"/>
          </a:xfr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7418352" y="5950776"/>
            <a:ext cx="3935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www.organicfacts.net</a:t>
            </a:r>
            <a:r>
              <a:rPr lang="en-US" sz="1200" dirty="0" smtClean="0"/>
              <a:t>/home-remedies/home-remedies-for-</a:t>
            </a:r>
            <a:r>
              <a:rPr lang="en-US" sz="1200" dirty="0" err="1" smtClean="0"/>
              <a:t>anorexia.html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81" y="3910857"/>
            <a:ext cx="2740620" cy="20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83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7 Variables Predicting Decision-Making Performance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037384" y="6317219"/>
            <a:ext cx="1011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Matsumoto et al. Comparison in decision-making between BN, AN, and HC</a:t>
            </a:r>
            <a:r>
              <a:rPr lang="is-IS" dirty="0" smtClean="0"/>
              <a:t>… </a:t>
            </a:r>
            <a:r>
              <a:rPr lang="en-US" i="1" dirty="0" smtClean="0"/>
              <a:t>J Eating Disorders </a:t>
            </a:r>
            <a:r>
              <a:rPr lang="en-US" dirty="0" smtClean="0"/>
              <a:t>(2015) 3:14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22801" y="1799429"/>
            <a:ext cx="47309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u="sng" dirty="0" smtClean="0"/>
              <a:t>EDE-</a:t>
            </a:r>
            <a:r>
              <a:rPr lang="en-US" u="sng" dirty="0" err="1" smtClean="0"/>
              <a:t>Qr</a:t>
            </a:r>
            <a:r>
              <a:rPr lang="en-US" u="sng" dirty="0" smtClean="0"/>
              <a:t>:</a:t>
            </a:r>
            <a:r>
              <a:rPr lang="en-US" dirty="0" smtClean="0"/>
              <a:t> Restricting subscale of Eating Disorder Examination Questionnaire</a:t>
            </a:r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  <a:p>
            <a:pPr marL="285750" indent="-285750">
              <a:buFont typeface="Arial" charset="0"/>
              <a:buChar char="•"/>
            </a:pPr>
            <a:r>
              <a:rPr lang="en-US" u="sng" dirty="0" smtClean="0"/>
              <a:t>HADS:</a:t>
            </a:r>
            <a:r>
              <a:rPr lang="en-US" dirty="0" smtClean="0"/>
              <a:t> Hospital Anxiety &amp; Depression Scale</a:t>
            </a:r>
          </a:p>
          <a:p>
            <a:pPr marL="742950" lvl="1" indent="-285750">
              <a:buFont typeface="Arial" charset="0"/>
              <a:buChar char="•"/>
            </a:pPr>
            <a:endParaRPr lang="en-US" sz="900" u="sng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u="sng" dirty="0" err="1" smtClean="0"/>
              <a:t>HADSd</a:t>
            </a:r>
            <a:r>
              <a:rPr lang="en-US" u="sng" dirty="0" smtClean="0"/>
              <a:t>:</a:t>
            </a:r>
            <a:r>
              <a:rPr lang="en-US" dirty="0" smtClean="0"/>
              <a:t> Depression</a:t>
            </a:r>
          </a:p>
          <a:p>
            <a:pPr marL="742950" lvl="1" indent="-285750">
              <a:buFont typeface="Arial" charset="0"/>
              <a:buChar char="•"/>
            </a:pPr>
            <a:endParaRPr lang="en-US" sz="900" u="sng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u="sng" dirty="0" err="1" smtClean="0"/>
              <a:t>HADSa</a:t>
            </a:r>
            <a:r>
              <a:rPr lang="en-US" u="sng" dirty="0" smtClean="0"/>
              <a:t>:</a:t>
            </a:r>
            <a:r>
              <a:rPr lang="en-US" dirty="0" smtClean="0"/>
              <a:t> Anxiety</a:t>
            </a:r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  <a:p>
            <a:pPr marL="285750" indent="-285750">
              <a:buFont typeface="Arial" charset="0"/>
              <a:buChar char="•"/>
            </a:pPr>
            <a:r>
              <a:rPr lang="en-US" u="sng" dirty="0" smtClean="0"/>
              <a:t>BITE:</a:t>
            </a:r>
            <a:r>
              <a:rPr lang="en-US" dirty="0" smtClean="0"/>
              <a:t> Bulimia Investigatory Test, Edinburgh</a:t>
            </a:r>
          </a:p>
          <a:p>
            <a:pPr marL="742950" lvl="1" indent="-285750">
              <a:buFont typeface="Arial" charset="0"/>
              <a:buChar char="•"/>
            </a:pPr>
            <a:endParaRPr lang="en-US" sz="900" u="sng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u="sng" dirty="0" err="1" smtClean="0"/>
              <a:t>BITEss</a:t>
            </a:r>
            <a:r>
              <a:rPr lang="en-US" u="sng" dirty="0" smtClean="0"/>
              <a:t>:</a:t>
            </a:r>
            <a:r>
              <a:rPr lang="en-US" dirty="0" smtClean="0"/>
              <a:t> Severity scale</a:t>
            </a:r>
          </a:p>
          <a:p>
            <a:pPr marL="742950" lvl="1" indent="-285750">
              <a:buFont typeface="Arial" charset="0"/>
              <a:buChar char="•"/>
            </a:pPr>
            <a:endParaRPr lang="en-US" sz="900" u="sng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u="sng" dirty="0" err="1" smtClean="0"/>
              <a:t>BITEsas</a:t>
            </a:r>
            <a:r>
              <a:rPr lang="en-US" u="sng" dirty="0" smtClean="0"/>
              <a:t>:</a:t>
            </a:r>
            <a:r>
              <a:rPr lang="en-US" dirty="0" smtClean="0"/>
              <a:t> Symptom scale</a:t>
            </a:r>
          </a:p>
          <a:p>
            <a:pPr marL="285750" indent="-285750">
              <a:buFont typeface="Arial" charset="0"/>
              <a:buChar char="•"/>
            </a:pPr>
            <a:endParaRPr lang="en-US" u="sng" dirty="0" smtClean="0"/>
          </a:p>
          <a:p>
            <a:pPr marL="285750" indent="-285750">
              <a:buFont typeface="Arial" charset="0"/>
              <a:buChar char="•"/>
            </a:pPr>
            <a:r>
              <a:rPr lang="en-US" u="sng" dirty="0" smtClean="0"/>
              <a:t>EDI-2:</a:t>
            </a:r>
            <a:r>
              <a:rPr lang="en-US" dirty="0" smtClean="0"/>
              <a:t> Eating Disorders Inventory-2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37382" y="1661148"/>
          <a:ext cx="5058617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800"/>
                <a:gridCol w="833939"/>
                <a:gridCol w="702677"/>
                <a:gridCol w="965201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7 Predictive Variables for Decision Making Performance (IGT Score in 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block)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Beta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P-value</a:t>
                      </a:r>
                      <a:endParaRPr lang="en-US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EDE-</a:t>
                      </a:r>
                      <a:r>
                        <a:rPr lang="en-US" dirty="0" err="1" smtClean="0"/>
                        <a:t>Qr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Restricting)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HADS (Depression)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1.44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4.65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BITEsas</a:t>
                      </a:r>
                      <a:r>
                        <a:rPr lang="en-US" dirty="0" smtClean="0"/>
                        <a:t> (Symptom Scale)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-5.01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HADS (Anxiety)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EDI-2 (Eating Disorders Inventory)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BITEss</a:t>
                      </a:r>
                      <a:r>
                        <a:rPr lang="en-US" dirty="0" smtClean="0"/>
                        <a:t> (Bulimia Severity)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N= 109; 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=0.556; adjusted 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=0.388; SE=6.036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7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83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7 Variables Predicting Decision-Making Performance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037384" y="6317219"/>
            <a:ext cx="1011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Matsumoto et al. Comparison in decision-making between BN, AN, and HC</a:t>
            </a:r>
            <a:r>
              <a:rPr lang="is-IS" dirty="0" smtClean="0"/>
              <a:t>… </a:t>
            </a:r>
            <a:r>
              <a:rPr lang="en-US" i="1" dirty="0" smtClean="0"/>
              <a:t>J Eating Disorders </a:t>
            </a:r>
            <a:r>
              <a:rPr lang="en-US" dirty="0" smtClean="0"/>
              <a:t>(2015) 3:14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57801" y="1892852"/>
            <a:ext cx="430396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Regression analyses revealed 7 predictive factors for the third block of IGT (when HCs sample more from “Advantageous” decks)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“</a:t>
            </a:r>
            <a:r>
              <a:rPr lang="is-IS" dirty="0" smtClean="0"/>
              <a:t>…M</a:t>
            </a:r>
            <a:r>
              <a:rPr lang="en-US" dirty="0" err="1" smtClean="0"/>
              <a:t>ood</a:t>
            </a:r>
            <a:r>
              <a:rPr lang="en-US" dirty="0" smtClean="0"/>
              <a:t> status (anxiety or depression), in addition to the pathological eating/weight concerns [were detected as predictive] </a:t>
            </a:r>
            <a:r>
              <a:rPr lang="en-US" dirty="0" smtClean="0"/>
              <a:t>of decision-making</a:t>
            </a:r>
            <a:r>
              <a:rPr lang="en-US" dirty="0" smtClean="0"/>
              <a:t>”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037382" y="1661148"/>
          <a:ext cx="5058617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800"/>
                <a:gridCol w="833939"/>
                <a:gridCol w="702677"/>
                <a:gridCol w="965201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7 Predictive Variables for Decision Making Performance (IGT Score in 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block)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Beta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P-value</a:t>
                      </a:r>
                      <a:endParaRPr lang="en-US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EDE-</a:t>
                      </a:r>
                      <a:r>
                        <a:rPr lang="en-US" dirty="0" err="1" smtClean="0"/>
                        <a:t>Qr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Restricting)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HADS (Depression)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1.44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4.65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BITEsas</a:t>
                      </a:r>
                      <a:r>
                        <a:rPr lang="en-US" dirty="0" smtClean="0"/>
                        <a:t> (Symptom Scale)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-5.01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HADS (Anxiety)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EDI-2 (Eating Disorders Inventory)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BITEss</a:t>
                      </a:r>
                      <a:r>
                        <a:rPr lang="en-US" dirty="0" smtClean="0"/>
                        <a:t> (Bulimia Severity)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N= 109; 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=0.556; adjusted 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=0.388; SE=6.036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1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93561" y="6423257"/>
            <a:ext cx="794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Matsumoto et al. Comparison in decision-making between BN, AN, and HC</a:t>
            </a:r>
            <a:r>
              <a:rPr lang="is-IS" sz="1400" dirty="0" smtClean="0"/>
              <a:t>… </a:t>
            </a:r>
            <a:r>
              <a:rPr lang="en-US" sz="1400" i="1" dirty="0" smtClean="0"/>
              <a:t>J Eating Disorders </a:t>
            </a:r>
            <a:r>
              <a:rPr lang="en-US" sz="1400" dirty="0" smtClean="0"/>
              <a:t>(2015) 3:14</a:t>
            </a:r>
            <a:endParaRPr lang="en-US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Depressed Mood Predicts Decision-Making (in ED and HCs) 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558518"/>
            <a:ext cx="4456771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 smtClean="0">
                <a:solidFill>
                  <a:srgbClr val="C00000"/>
                </a:solidFill>
              </a:rPr>
              <a:t>Both depression and anxiety were found to be predictors of </a:t>
            </a:r>
            <a:r>
              <a:rPr lang="en-US" b="1" u="sng" dirty="0" smtClean="0">
                <a:solidFill>
                  <a:srgbClr val="C00000"/>
                </a:solidFill>
              </a:rPr>
              <a:t>better</a:t>
            </a:r>
            <a:r>
              <a:rPr lang="en-US" dirty="0" smtClean="0">
                <a:solidFill>
                  <a:srgbClr val="C00000"/>
                </a:solidFill>
              </a:rPr>
              <a:t> decision-making</a:t>
            </a:r>
            <a:r>
              <a:rPr lang="is-IS" dirty="0" smtClean="0">
                <a:solidFill>
                  <a:srgbClr val="C00000"/>
                </a:solidFill>
              </a:rPr>
              <a:t> 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>
                <a:solidFill>
                  <a:srgbClr val="C00000"/>
                </a:solidFill>
              </a:rPr>
              <a:t>↑HADS score: ↑ depression/anxiety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>
                <a:solidFill>
                  <a:srgbClr val="C00000"/>
                </a:solidFill>
              </a:rPr>
              <a:t>↑ IGT Score:  better decision-making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r>
              <a:rPr lang="is-IS" dirty="0" smtClean="0">
                <a:solidFill>
                  <a:srgbClr val="C00000"/>
                </a:solidFill>
              </a:rPr>
              <a:t>R</a:t>
            </a:r>
            <a:r>
              <a:rPr lang="is-IS" baseline="30000" dirty="0" smtClean="0">
                <a:solidFill>
                  <a:srgbClr val="C00000"/>
                </a:solidFill>
              </a:rPr>
              <a:t>2</a:t>
            </a:r>
            <a:r>
              <a:rPr lang="is-IS" dirty="0" smtClean="0">
                <a:solidFill>
                  <a:srgbClr val="C00000"/>
                </a:solidFill>
              </a:rPr>
              <a:t> = 0.556; adjusted R</a:t>
            </a:r>
            <a:r>
              <a:rPr lang="is-IS" baseline="30000" dirty="0" smtClean="0">
                <a:solidFill>
                  <a:srgbClr val="C00000"/>
                </a:solidFill>
              </a:rPr>
              <a:t>2</a:t>
            </a:r>
            <a:r>
              <a:rPr lang="is-IS" dirty="0" smtClean="0">
                <a:solidFill>
                  <a:srgbClr val="C00000"/>
                </a:solidFill>
              </a:rPr>
              <a:t> = 0.388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is-IS" dirty="0" smtClean="0"/>
              <a:t>Emotional states may impact decision-making in E</a:t>
            </a:r>
            <a:r>
              <a:rPr lang="en-US" dirty="0" smtClean="0"/>
              <a:t>D</a:t>
            </a:r>
            <a:r>
              <a:rPr lang="is-IS" dirty="0" smtClean="0"/>
              <a:t>s and in HC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/>
              <a:t>N</a:t>
            </a:r>
            <a:r>
              <a:rPr lang="en-US" dirty="0" smtClean="0"/>
              <a:t>egative-emotional states: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↑ urge to eat, ↑ # of binges (Zeeck et al as cited in Matsumoto et al., 2015)</a:t>
            </a:r>
          </a:p>
          <a:p>
            <a:pPr lvl="0">
              <a:lnSpc>
                <a:spcPct val="120000"/>
              </a:lnSpc>
            </a:pPr>
            <a:endParaRPr lang="is-I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658263"/>
              </p:ext>
            </p:extLst>
          </p:nvPr>
        </p:nvGraphicFramePr>
        <p:xfrm>
          <a:off x="6013864" y="1479389"/>
          <a:ext cx="5058617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800"/>
                <a:gridCol w="833939"/>
                <a:gridCol w="702677"/>
                <a:gridCol w="965201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7 Predictive Variables for Decision Making Performance (IGT Score in 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block)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Beta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P-value</a:t>
                      </a:r>
                      <a:endParaRPr lang="en-US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EDE-</a:t>
                      </a:r>
                      <a:r>
                        <a:rPr lang="en-US" dirty="0" err="1" smtClean="0"/>
                        <a:t>Qr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dirty="0" smtClean="0"/>
                        <a:t>Restricting)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HADS (Depression)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1.44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4.65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>
                    <a:solidFill>
                      <a:srgbClr val="D883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BITEsas</a:t>
                      </a:r>
                      <a:r>
                        <a:rPr lang="en-US" dirty="0" smtClean="0"/>
                        <a:t> (Symptom Scale)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-5.01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HADS (Anxiety)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EDI-2 (Eating Disorders Inventory)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BITEss</a:t>
                      </a:r>
                      <a:r>
                        <a:rPr lang="en-US" dirty="0" smtClean="0"/>
                        <a:t> (Bulimia Severity)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N= 109; 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=0.556; adjusted R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=0.388; SE=6.036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3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93561" y="6423257"/>
            <a:ext cx="794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Matsumoto et al. Comparison in decision-making between BN, AN, and HC</a:t>
            </a:r>
            <a:r>
              <a:rPr lang="is-IS" sz="1400" dirty="0" smtClean="0"/>
              <a:t>… </a:t>
            </a:r>
            <a:r>
              <a:rPr lang="en-US" sz="1400" i="1" dirty="0" smtClean="0"/>
              <a:t>J Eating Disorders </a:t>
            </a:r>
            <a:r>
              <a:rPr lang="en-US" sz="1400" dirty="0" smtClean="0"/>
              <a:t>(2015) 3:14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558518"/>
            <a:ext cx="4456771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 smtClean="0">
                <a:solidFill>
                  <a:srgbClr val="C00000"/>
                </a:solidFill>
              </a:rPr>
              <a:t>Both depression and anxiety were found to be predictors of </a:t>
            </a:r>
            <a:r>
              <a:rPr lang="en-US" b="1" u="sng" dirty="0" smtClean="0">
                <a:solidFill>
                  <a:srgbClr val="C00000"/>
                </a:solidFill>
              </a:rPr>
              <a:t>better</a:t>
            </a:r>
            <a:r>
              <a:rPr lang="en-US" dirty="0" smtClean="0">
                <a:solidFill>
                  <a:srgbClr val="C00000"/>
                </a:solidFill>
              </a:rPr>
              <a:t> decision-making</a:t>
            </a:r>
            <a:r>
              <a:rPr lang="is-IS" dirty="0" smtClean="0">
                <a:solidFill>
                  <a:srgbClr val="C00000"/>
                </a:solidFill>
              </a:rPr>
              <a:t> 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>
                <a:solidFill>
                  <a:srgbClr val="C00000"/>
                </a:solidFill>
              </a:rPr>
              <a:t>↑HADS score: ↑ depression/anxiety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>
                <a:solidFill>
                  <a:srgbClr val="C00000"/>
                </a:solidFill>
              </a:rPr>
              <a:t>↑ IGT Score:  better decision-making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r>
              <a:rPr lang="is-IS" dirty="0" smtClean="0">
                <a:solidFill>
                  <a:srgbClr val="C00000"/>
                </a:solidFill>
              </a:rPr>
              <a:t>R</a:t>
            </a:r>
            <a:r>
              <a:rPr lang="is-IS" baseline="30000" dirty="0" smtClean="0">
                <a:solidFill>
                  <a:srgbClr val="C00000"/>
                </a:solidFill>
              </a:rPr>
              <a:t>2</a:t>
            </a:r>
            <a:r>
              <a:rPr lang="is-IS" dirty="0" smtClean="0">
                <a:solidFill>
                  <a:srgbClr val="C00000"/>
                </a:solidFill>
              </a:rPr>
              <a:t> = 0.556; adjusted R</a:t>
            </a:r>
            <a:r>
              <a:rPr lang="is-IS" baseline="30000" dirty="0" smtClean="0">
                <a:solidFill>
                  <a:srgbClr val="C00000"/>
                </a:solidFill>
              </a:rPr>
              <a:t>2</a:t>
            </a:r>
            <a:r>
              <a:rPr lang="is-IS" dirty="0" smtClean="0">
                <a:solidFill>
                  <a:srgbClr val="C00000"/>
                </a:solidFill>
              </a:rPr>
              <a:t> = 0.388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is-IS" dirty="0" smtClean="0"/>
              <a:t>Emotional states may impact decision-making in E</a:t>
            </a:r>
            <a:r>
              <a:rPr lang="en-US" dirty="0" smtClean="0"/>
              <a:t>D</a:t>
            </a:r>
            <a:r>
              <a:rPr lang="is-IS" dirty="0" smtClean="0"/>
              <a:t>s and in HC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/>
              <a:t>N</a:t>
            </a:r>
            <a:r>
              <a:rPr lang="en-US" dirty="0" smtClean="0"/>
              <a:t>egative-emotional states: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↑ urge to eat, ↑ # of binges (Zeeck et al as cited in Matsumoto et al., 2015)</a:t>
            </a:r>
          </a:p>
          <a:p>
            <a:pPr lvl="0">
              <a:lnSpc>
                <a:spcPct val="120000"/>
              </a:lnSpc>
            </a:pPr>
            <a:endParaRPr lang="is-IS" dirty="0"/>
          </a:p>
        </p:txBody>
      </p:sp>
      <p:sp>
        <p:nvSpPr>
          <p:cNvPr id="9" name="TextBox 8"/>
          <p:cNvSpPr txBox="1"/>
          <p:nvPr/>
        </p:nvSpPr>
        <p:spPr>
          <a:xfrm>
            <a:off x="6314787" y="1558518"/>
            <a:ext cx="4861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b="1" u="sng" dirty="0" smtClean="0"/>
              <a:t>“Network Theory of Affect:”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r>
              <a:rPr lang="is-IS" dirty="0" smtClean="0"/>
              <a:t>Affective </a:t>
            </a:r>
            <a:r>
              <a:rPr lang="is-IS" dirty="0" smtClean="0"/>
              <a:t>nodes </a:t>
            </a:r>
            <a:r>
              <a:rPr lang="is-IS" dirty="0" smtClean="0"/>
              <a:t>(central units) can be: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semantic (with straightforward meaning)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or affective (with emotional meaning)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May confirm Zeeck et al.’s findings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Depressed Mood Predicts Decision-Making (in ED and HCs)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822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93561" y="6423257"/>
            <a:ext cx="794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Matsumoto et al. Comparison in decision-making between BN, AN, and HC</a:t>
            </a:r>
            <a:r>
              <a:rPr lang="is-IS" sz="1400" dirty="0" smtClean="0"/>
              <a:t>… </a:t>
            </a:r>
            <a:r>
              <a:rPr lang="en-US" sz="1400" i="1" dirty="0" smtClean="0"/>
              <a:t>J Eating Disorders </a:t>
            </a:r>
            <a:r>
              <a:rPr lang="en-US" sz="1400" dirty="0" smtClean="0"/>
              <a:t>(2015) 3:14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558518"/>
            <a:ext cx="4456771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 smtClean="0">
                <a:solidFill>
                  <a:srgbClr val="C00000"/>
                </a:solidFill>
              </a:rPr>
              <a:t>Both depression and anxiety were found to be predictors of </a:t>
            </a:r>
            <a:r>
              <a:rPr lang="en-US" b="1" u="sng" dirty="0" smtClean="0">
                <a:solidFill>
                  <a:srgbClr val="C00000"/>
                </a:solidFill>
              </a:rPr>
              <a:t>better</a:t>
            </a:r>
            <a:r>
              <a:rPr lang="en-US" dirty="0" smtClean="0">
                <a:solidFill>
                  <a:srgbClr val="C00000"/>
                </a:solidFill>
              </a:rPr>
              <a:t> decision-making</a:t>
            </a:r>
            <a:r>
              <a:rPr lang="is-IS" dirty="0" smtClean="0">
                <a:solidFill>
                  <a:srgbClr val="C00000"/>
                </a:solidFill>
              </a:rPr>
              <a:t> 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>
                <a:solidFill>
                  <a:srgbClr val="C00000"/>
                </a:solidFill>
              </a:rPr>
              <a:t>↑HADS score: ↑ depression/anxiety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>
                <a:solidFill>
                  <a:srgbClr val="C00000"/>
                </a:solidFill>
              </a:rPr>
              <a:t>↑ IGT Score:  better decision-making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r>
              <a:rPr lang="is-IS" dirty="0" smtClean="0">
                <a:solidFill>
                  <a:srgbClr val="C00000"/>
                </a:solidFill>
              </a:rPr>
              <a:t>R</a:t>
            </a:r>
            <a:r>
              <a:rPr lang="is-IS" baseline="30000" dirty="0" smtClean="0">
                <a:solidFill>
                  <a:srgbClr val="C00000"/>
                </a:solidFill>
              </a:rPr>
              <a:t>2</a:t>
            </a:r>
            <a:r>
              <a:rPr lang="is-IS" dirty="0" smtClean="0">
                <a:solidFill>
                  <a:srgbClr val="C00000"/>
                </a:solidFill>
              </a:rPr>
              <a:t> = 0.556; adjusted R</a:t>
            </a:r>
            <a:r>
              <a:rPr lang="is-IS" baseline="30000" dirty="0" smtClean="0">
                <a:solidFill>
                  <a:srgbClr val="C00000"/>
                </a:solidFill>
              </a:rPr>
              <a:t>2</a:t>
            </a:r>
            <a:r>
              <a:rPr lang="is-IS" dirty="0" smtClean="0">
                <a:solidFill>
                  <a:srgbClr val="C00000"/>
                </a:solidFill>
              </a:rPr>
              <a:t> = 0.388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is-IS" dirty="0" smtClean="0"/>
              <a:t>Emotional states may impact decision-making in E</a:t>
            </a:r>
            <a:r>
              <a:rPr lang="en-US" dirty="0" smtClean="0"/>
              <a:t>D</a:t>
            </a:r>
            <a:r>
              <a:rPr lang="is-IS" dirty="0" smtClean="0"/>
              <a:t>s and in HC</a:t>
            </a: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endParaRPr lang="is-IS" dirty="0"/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dirty="0"/>
              <a:t>N</a:t>
            </a:r>
            <a:r>
              <a:rPr lang="en-US" dirty="0" smtClean="0"/>
              <a:t>egative-emotional states:</a:t>
            </a:r>
          </a:p>
          <a:p>
            <a:pPr marL="285750" lvl="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↑ urge to eat, ↑ # of binges (Zeeck et al as cited in Matsumoto et al., 2015)</a:t>
            </a:r>
          </a:p>
          <a:p>
            <a:pPr lvl="0">
              <a:lnSpc>
                <a:spcPct val="120000"/>
              </a:lnSpc>
            </a:pPr>
            <a:endParaRPr lang="is-IS" dirty="0"/>
          </a:p>
        </p:txBody>
      </p:sp>
      <p:sp>
        <p:nvSpPr>
          <p:cNvPr id="9" name="TextBox 8"/>
          <p:cNvSpPr txBox="1"/>
          <p:nvPr/>
        </p:nvSpPr>
        <p:spPr>
          <a:xfrm>
            <a:off x="6314787" y="1558518"/>
            <a:ext cx="5572413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b="1" u="sng" dirty="0" smtClean="0"/>
              <a:t>“Network Theory of Affect:”</a:t>
            </a: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charset="0"/>
              <a:buChar char="•"/>
              <a:tabLst/>
              <a:defRPr/>
            </a:pPr>
            <a:r>
              <a:rPr lang="is-IS" dirty="0" smtClean="0"/>
              <a:t>Affective notes (central units) can be: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semantic (with straightforward meaning)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or affective (with emotional meaning)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May confirm Zeeck et al.’s findings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endParaRPr lang="is-IS" dirty="0"/>
          </a:p>
          <a:p>
            <a:pPr>
              <a:lnSpc>
                <a:spcPct val="120000"/>
              </a:lnSpc>
            </a:pPr>
            <a:endParaRPr lang="is-IS" b="1" u="sng" dirty="0" smtClean="0"/>
          </a:p>
          <a:p>
            <a:pPr>
              <a:lnSpc>
                <a:spcPct val="120000"/>
              </a:lnSpc>
            </a:pPr>
            <a:r>
              <a:rPr lang="is-IS" b="1" u="sng" dirty="0" smtClean="0"/>
              <a:t>Somatic Marker Hypothesis: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is-IS" u="sng" dirty="0" smtClean="0"/>
              <a:t>Somatic Marker: </a:t>
            </a:r>
            <a:r>
              <a:rPr lang="is-IS" dirty="0" smtClean="0"/>
              <a:t>body feeling associated with emotion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S</a:t>
            </a:r>
            <a:r>
              <a:rPr lang="is-IS" dirty="0" smtClean="0"/>
              <a:t>tored &amp; processed in vmPFC (Damasio, 1994)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is-IS" dirty="0" smtClean="0"/>
              <a:t>vmPFC damage impairs ability to: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E</a:t>
            </a:r>
            <a:r>
              <a:rPr lang="is-IS" dirty="0" smtClean="0"/>
              <a:t>xperience appropriate emotions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/>
              <a:t>Plan behavior, learn from previous mistakes</a:t>
            </a:r>
            <a:endParaRPr lang="is-IS" dirty="0" smtClean="0"/>
          </a:p>
          <a:p>
            <a:pPr>
              <a:lnSpc>
                <a:spcPct val="120000"/>
              </a:lnSpc>
            </a:pPr>
            <a:endParaRPr lang="is-I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111122" y="3765277"/>
            <a:ext cx="5776077" cy="24069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65083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/>
              <a:t>Depressed Mood Predicts Decision-Making (in ED and HCs)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3459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Discussion: The Serotonin System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Significant difference in IGT performance between BN and HC in 4</a:t>
            </a:r>
            <a:r>
              <a:rPr lang="en-US" baseline="30000" dirty="0"/>
              <a:t>th</a:t>
            </a:r>
            <a:r>
              <a:rPr lang="en-US" dirty="0"/>
              <a:t> and final block </a:t>
            </a:r>
            <a:r>
              <a:rPr lang="en-US" u="sng" dirty="0"/>
              <a:t>when controlling for SSRIs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/>
              <a:t>Suggests influence of the serotonin system in decision-making</a:t>
            </a:r>
            <a:endParaRPr lang="is-IS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is-IS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Dysregulation of cortical and limbic serotonin circuits implicated in anxiety, eating behavior, and body image symptoms (Kaye et al., 2005 as cited in Matsumoto et al., 2015)</a:t>
            </a:r>
            <a:endParaRPr lang="is-IS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is-IS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Alterations in serotonin systems may influence mood and decision-making processes in </a:t>
            </a:r>
            <a:r>
              <a:rPr lang="en-US" dirty="0" smtClean="0"/>
              <a:t>EDs (Matsumoto et al., 2015)</a:t>
            </a:r>
            <a:endParaRPr lang="is-IS" dirty="0"/>
          </a:p>
        </p:txBody>
      </p:sp>
      <p:sp>
        <p:nvSpPr>
          <p:cNvPr id="22" name="TextBox 21"/>
          <p:cNvSpPr txBox="1"/>
          <p:nvPr/>
        </p:nvSpPr>
        <p:spPr>
          <a:xfrm>
            <a:off x="6436894" y="5486425"/>
            <a:ext cx="523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/>
              <a:t>Figure 1: Total number of “Advantageous” minus “Disadvantageous” cards selected in each block of 20 cards for AN, BN, &amp; HC. Image and quotation from Matsumoto et al., 2015.</a:t>
            </a:r>
          </a:p>
        </p:txBody>
      </p:sp>
      <p:pic>
        <p:nvPicPr>
          <p:cNvPr id="23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1" t="4363" r="2649" b="27589"/>
          <a:stretch/>
        </p:blipFill>
        <p:spPr>
          <a:xfrm>
            <a:off x="6436894" y="1917348"/>
            <a:ext cx="5236664" cy="334459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1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44" y="1097478"/>
            <a:ext cx="9204513" cy="5424089"/>
          </a:xfrm>
        </p:spPr>
      </p:pic>
      <p:sp>
        <p:nvSpPr>
          <p:cNvPr id="8" name="Rectangle 7"/>
          <p:cNvSpPr/>
          <p:nvPr/>
        </p:nvSpPr>
        <p:spPr>
          <a:xfrm>
            <a:off x="1493744" y="2640277"/>
            <a:ext cx="9204513" cy="2663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174443"/>
                </a:solidFill>
              </a:rPr>
              <a:t>Depression in BED and AN</a:t>
            </a:r>
            <a:endParaRPr lang="en-US" sz="3600" b="1" dirty="0">
              <a:solidFill>
                <a:srgbClr val="17444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7788" y="6317219"/>
            <a:ext cx="17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Aloi</a:t>
            </a:r>
            <a:r>
              <a:rPr lang="en-US" dirty="0" smtClean="0"/>
              <a:t> et al.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Discussion: The Serotonin System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Significant difference in IGT performance between BN and HC in 4</a:t>
            </a:r>
            <a:r>
              <a:rPr lang="en-US" baseline="30000" dirty="0"/>
              <a:t>th</a:t>
            </a:r>
            <a:r>
              <a:rPr lang="en-US" dirty="0"/>
              <a:t> and final block </a:t>
            </a:r>
            <a:r>
              <a:rPr lang="en-US" u="sng" dirty="0"/>
              <a:t>when controlling for SSRIs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/>
              <a:t>Suggests influence of the serotonin system in decision-making</a:t>
            </a:r>
            <a:endParaRPr lang="is-IS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is-IS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Dysregulation of cortical and limbic serotonin circuits implicated in anxiety, eating behavior, and body image symptoms (Kaye et al., 2005 as cited in Matsumoto et al., 2015)</a:t>
            </a:r>
            <a:endParaRPr lang="is-IS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endParaRPr lang="is-IS" dirty="0"/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Alterations in serotonin systems may influence mood and decision-making processes in </a:t>
            </a:r>
            <a:r>
              <a:rPr lang="en-US" dirty="0" smtClean="0"/>
              <a:t>EDs (Matsumoto et al., 2015)</a:t>
            </a:r>
            <a:endParaRPr lang="is-IS" dirty="0"/>
          </a:p>
        </p:txBody>
      </p:sp>
      <p:sp>
        <p:nvSpPr>
          <p:cNvPr id="9" name="TextBox 8"/>
          <p:cNvSpPr txBox="1"/>
          <p:nvPr/>
        </p:nvSpPr>
        <p:spPr>
          <a:xfrm>
            <a:off x="5816598" y="5942568"/>
            <a:ext cx="5892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Negative emotional bias in depressed patients is caused by a </a:t>
            </a:r>
            <a:r>
              <a:rPr lang="en-US" sz="1400" dirty="0" err="1" smtClean="0"/>
              <a:t>vmpFC</a:t>
            </a:r>
            <a:r>
              <a:rPr lang="en-US" sz="1400" dirty="0" smtClean="0"/>
              <a:t>-induced increase in amygdala activation, which is dependent on stress controllability. </a:t>
            </a:r>
            <a:r>
              <a:rPr lang="en-US" sz="1000" dirty="0" smtClean="0"/>
              <a:t>(Queensland Brain Institute, https://</a:t>
            </a:r>
            <a:r>
              <a:rPr lang="en-US" sz="1000" dirty="0" err="1" smtClean="0"/>
              <a:t>qbi.uq.edu.au</a:t>
            </a:r>
            <a:r>
              <a:rPr lang="en-US" sz="1000" dirty="0" smtClean="0"/>
              <a:t>/brain/brain-diseases/depression/depression-and-brain)</a:t>
            </a:r>
            <a:endParaRPr lang="en-US" sz="1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248640" y="1825625"/>
            <a:ext cx="3028717" cy="3857241"/>
            <a:chOff x="7248640" y="1825625"/>
            <a:chExt cx="3028717" cy="3857241"/>
          </a:xfrm>
        </p:grpSpPr>
        <p:grpSp>
          <p:nvGrpSpPr>
            <p:cNvPr id="18" name="Group 17"/>
            <p:cNvGrpSpPr/>
            <p:nvPr/>
          </p:nvGrpSpPr>
          <p:grpSpPr>
            <a:xfrm>
              <a:off x="7248640" y="1825625"/>
              <a:ext cx="3028717" cy="3857241"/>
              <a:chOff x="7248640" y="1825625"/>
              <a:chExt cx="3028717" cy="385724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7248640" y="1825625"/>
                <a:ext cx="3028717" cy="3857241"/>
                <a:chOff x="7248640" y="1825625"/>
                <a:chExt cx="3028717" cy="3857241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460" b="10146"/>
                <a:stretch/>
              </p:blipFill>
              <p:spPr>
                <a:xfrm>
                  <a:off x="7248640" y="1825625"/>
                  <a:ext cx="3028717" cy="3857241"/>
                </a:xfrm>
                <a:prstGeom prst="rect">
                  <a:avLst/>
                </a:prstGeom>
              </p:spPr>
            </p:pic>
            <p:sp>
              <p:nvSpPr>
                <p:cNvPr id="11" name="Rounded Rectangle 10"/>
                <p:cNvSpPr/>
                <p:nvPr/>
              </p:nvSpPr>
              <p:spPr>
                <a:xfrm>
                  <a:off x="7518400" y="2540000"/>
                  <a:ext cx="419100" cy="317500"/>
                </a:xfrm>
                <a:prstGeom prst="roundRect">
                  <a:avLst/>
                </a:prstGeom>
                <a:solidFill>
                  <a:srgbClr val="224AFC"/>
                </a:solidFill>
                <a:ln>
                  <a:solidFill>
                    <a:srgbClr val="224A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7708900" y="4432300"/>
                  <a:ext cx="419100" cy="317500"/>
                </a:xfrm>
                <a:prstGeom prst="roundRect">
                  <a:avLst/>
                </a:prstGeom>
                <a:solidFill>
                  <a:srgbClr val="224AFC"/>
                </a:solidFill>
                <a:ln>
                  <a:solidFill>
                    <a:srgbClr val="224A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9185390" y="2552700"/>
                  <a:ext cx="580910" cy="317500"/>
                </a:xfrm>
                <a:prstGeom prst="roundRect">
                  <a:avLst/>
                </a:prstGeom>
                <a:solidFill>
                  <a:srgbClr val="224AFC"/>
                </a:solidFill>
                <a:ln>
                  <a:solidFill>
                    <a:srgbClr val="224A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9185390" y="4432300"/>
                  <a:ext cx="580910" cy="317500"/>
                </a:xfrm>
                <a:prstGeom prst="roundRect">
                  <a:avLst/>
                </a:prstGeom>
                <a:solidFill>
                  <a:srgbClr val="224AFC"/>
                </a:solidFill>
                <a:ln>
                  <a:solidFill>
                    <a:srgbClr val="224A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379141" y="2518946"/>
                <a:ext cx="7488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vmPFC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467600" y="4381083"/>
                <a:ext cx="7488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vmPFC</a:t>
                </a:r>
                <a:endParaRPr lang="en-US" sz="16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128240" y="2572950"/>
              <a:ext cx="7957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Amygdala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34244" y="4419183"/>
              <a:ext cx="7957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Amygdala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22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54" y="365125"/>
            <a:ext cx="1117177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Could vmPFC Dysfunction Underlie Depression and Decision-Making Deficits (in ED and HC)?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0" y="2087859"/>
            <a:ext cx="4000123" cy="30000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754" y="6354911"/>
            <a:ext cx="11588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 smtClean="0"/>
              <a:t>Left: </a:t>
            </a:r>
            <a:r>
              <a:rPr lang="en-US" sz="1400" dirty="0" smtClean="0"/>
              <a:t>vmPFC in humans (</a:t>
            </a:r>
            <a:r>
              <a:rPr lang="en-US" sz="1400" dirty="0" err="1" smtClean="0"/>
              <a:t>Barbey</a:t>
            </a:r>
            <a:r>
              <a:rPr lang="en-US" sz="1400" dirty="0" smtClean="0"/>
              <a:t> et al., 2009). </a:t>
            </a:r>
            <a:r>
              <a:rPr lang="en-US" sz="1400" b="1" u="sng" dirty="0" smtClean="0"/>
              <a:t>Center &amp; Right:</a:t>
            </a:r>
            <a:r>
              <a:rPr lang="en-US" sz="1400" dirty="0" smtClean="0"/>
              <a:t> vmPFC projections and connections in monkey (</a:t>
            </a:r>
            <a:r>
              <a:rPr lang="en-US" sz="1400" dirty="0" err="1" smtClean="0"/>
              <a:t>Öngür</a:t>
            </a:r>
            <a:r>
              <a:rPr lang="en-US" sz="1400" dirty="0" smtClean="0"/>
              <a:t> &amp; Price, 2000).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905"/>
          <a:stretch/>
        </p:blipFill>
        <p:spPr>
          <a:xfrm>
            <a:off x="5269257" y="1974739"/>
            <a:ext cx="2592305" cy="3219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86" y="1818212"/>
            <a:ext cx="2515877" cy="34967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1473" y="5478736"/>
            <a:ext cx="11069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vmPFC </a:t>
            </a:r>
            <a:r>
              <a:rPr lang="en-US" u="sng" dirty="0" smtClean="0"/>
              <a:t>interacts with the orbital sensory network</a:t>
            </a:r>
            <a:r>
              <a:rPr lang="en-US" dirty="0" smtClean="0"/>
              <a:t>, functions as </a:t>
            </a:r>
            <a:r>
              <a:rPr lang="en-US" u="sng" dirty="0" smtClean="0"/>
              <a:t>visceromotor system </a:t>
            </a:r>
            <a:r>
              <a:rPr lang="en-US" dirty="0" smtClean="0"/>
              <a:t>(through reciprocal connections with hypothalamus), and induces </a:t>
            </a:r>
            <a:r>
              <a:rPr lang="en-US" u="sng" dirty="0" smtClean="0"/>
              <a:t>top-down control </a:t>
            </a:r>
            <a:r>
              <a:rPr lang="en-US" u="sng" dirty="0" smtClean="0"/>
              <a:t>over limbic and </a:t>
            </a:r>
            <a:r>
              <a:rPr lang="en-US" u="sng" dirty="0" smtClean="0"/>
              <a:t>reward </a:t>
            </a:r>
            <a:r>
              <a:rPr lang="en-US" u="sng" dirty="0" smtClean="0"/>
              <a:t>systems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54" y="365125"/>
            <a:ext cx="1117177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Could vmPFC Dysfunction Link Depression and Decision-Making Deficits in Eating Disorders?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037384" y="6317219"/>
            <a:ext cx="1011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Matsumoto et al. Comparison in decision-making between BN, AN, and HC</a:t>
            </a:r>
            <a:r>
              <a:rPr lang="is-IS" dirty="0" smtClean="0"/>
              <a:t>… </a:t>
            </a:r>
            <a:r>
              <a:rPr lang="en-US" i="1" dirty="0" smtClean="0"/>
              <a:t>J Eating Disorders </a:t>
            </a:r>
            <a:r>
              <a:rPr lang="en-US" dirty="0" smtClean="0"/>
              <a:t>(2015) 3:14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845442"/>
              </p:ext>
            </p:extLst>
          </p:nvPr>
        </p:nvGraphicFramePr>
        <p:xfrm>
          <a:off x="838200" y="1825625"/>
          <a:ext cx="10515600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  <a:gridCol w="11684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Measure</a:t>
                      </a:r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Anorexia 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(n=22)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Bulimia N (n=36)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Healthy C (N=51)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P-value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Post hoc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SD</a:t>
                      </a: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IGT (Total)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25.53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27.09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15.06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20.99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ns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IGT (block 5)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10.11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2.29#</a:t>
                      </a:r>
                      <a:endParaRPr lang="en-US" sz="1400" dirty="0"/>
                    </a:p>
                  </a:txBody>
                  <a:tcPr anchor="ctr"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8.73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9.29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BN&lt;HC</a:t>
                      </a:r>
                      <a:endParaRPr lang="en-US" sz="1400" dirty="0"/>
                    </a:p>
                  </a:txBody>
                  <a:tcPr anchor="ctr">
                    <a:solidFill>
                      <a:srgbClr val="D883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HADS</a:t>
                      </a:r>
                      <a:r>
                        <a:rPr lang="en-US" sz="1400" baseline="0" dirty="0" err="1" smtClean="0"/>
                        <a:t>d</a:t>
                      </a:r>
                      <a:r>
                        <a:rPr lang="en-US" sz="1400" baseline="0" dirty="0" smtClean="0"/>
                        <a:t> depression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9.18*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4.79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11.32*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4.43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AN&gt;HC, BN&gt;HC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HADSa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anxiety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11.06*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12.00*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3.87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AN&gt;HC, BN&gt;HC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EDE-</a:t>
                      </a:r>
                      <a:r>
                        <a:rPr lang="en-US" sz="1400" dirty="0" err="1" smtClean="0"/>
                        <a:t>Qg</a:t>
                      </a:r>
                      <a:r>
                        <a:rPr lang="en-US" sz="1400" dirty="0" smtClean="0"/>
                        <a:t> (global)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3.23*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1.60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3.97*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1.07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AN&gt;HC, BN&gt;HC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EDE-</a:t>
                      </a:r>
                      <a:r>
                        <a:rPr lang="en-US" sz="1400" dirty="0" err="1" smtClean="0"/>
                        <a:t>Qe</a:t>
                      </a:r>
                      <a:r>
                        <a:rPr lang="en-US" sz="1400" dirty="0" smtClean="0"/>
                        <a:t> (eating)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3.39*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3.72*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1.63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AN&gt;HC, BN&gt;HC</a:t>
                      </a: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Comorbidity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Somatoform disorder (1)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Dysthymia (3)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*p=0.00</a:t>
                      </a:r>
                      <a:r>
                        <a:rPr lang="en-US" sz="1400" baseline="0" dirty="0" smtClean="0"/>
                        <a:t> vs controls</a:t>
                      </a: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 anchor="ctr">
                    <a:solidFill>
                      <a:srgbClr val="D883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#p=0.03 vs controls</a:t>
                      </a: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 anchor="ctr">
                    <a:solidFill>
                      <a:srgbClr val="D883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58"/>
          <a:stretch/>
        </p:blipFill>
        <p:spPr>
          <a:xfrm>
            <a:off x="1089949" y="100012"/>
            <a:ext cx="10012101" cy="67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Anhedonia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Requisite MDD symptom (or depressed mood)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“Diminished interest or pleasure in response to rewarding stimuli”</a:t>
            </a:r>
          </a:p>
          <a:p>
            <a:pPr lvl="1"/>
            <a:r>
              <a:rPr lang="en-US" sz="1600" dirty="0" err="1" smtClean="0"/>
              <a:t>Pelizza</a:t>
            </a:r>
            <a:r>
              <a:rPr lang="en-US" sz="1600" dirty="0" smtClean="0"/>
              <a:t> &amp; Ferrari. Anhedonia in </a:t>
            </a:r>
            <a:r>
              <a:rPr lang="is-IS" sz="1600" dirty="0" smtClean="0"/>
              <a:t>…</a:t>
            </a:r>
            <a:r>
              <a:rPr lang="en-US" sz="1600" dirty="0" smtClean="0"/>
              <a:t>MDD: state or trait? </a:t>
            </a:r>
            <a:r>
              <a:rPr lang="en-US" sz="1600" i="1" dirty="0" smtClean="0"/>
              <a:t>Ann Gen Psychiatry</a:t>
            </a:r>
            <a:r>
              <a:rPr lang="en-US" sz="1600" dirty="0" smtClean="0"/>
              <a:t> 2009 as cited in Young et al., 2016</a:t>
            </a:r>
          </a:p>
          <a:p>
            <a:endParaRPr lang="en-US" dirty="0" smtClean="0"/>
          </a:p>
          <a:p>
            <a:r>
              <a:rPr lang="en-US" dirty="0" smtClean="0"/>
              <a:t>“Impairments in motivation and reward-based decision-making”</a:t>
            </a:r>
          </a:p>
          <a:p>
            <a:pPr lvl="1"/>
            <a:r>
              <a:rPr lang="en-US" sz="1600" dirty="0" smtClean="0"/>
              <a:t>Treadway et al. Effort-based decision-making in MDD: translational model of motivational anhedonia. </a:t>
            </a:r>
            <a:r>
              <a:rPr lang="en-US" sz="1600" i="1" dirty="0" err="1" smtClean="0"/>
              <a:t>Abn</a:t>
            </a:r>
            <a:r>
              <a:rPr lang="en-US" sz="1600" i="1" dirty="0" smtClean="0"/>
              <a:t> Psych</a:t>
            </a:r>
            <a:r>
              <a:rPr lang="en-US" sz="1600" dirty="0" smtClean="0"/>
              <a:t> 2012; </a:t>
            </a:r>
            <a:r>
              <a:rPr lang="en-US" sz="1600" dirty="0" err="1" smtClean="0"/>
              <a:t>Pizzagalli</a:t>
            </a:r>
            <a:r>
              <a:rPr lang="en-US" sz="1600" dirty="0" smtClean="0"/>
              <a:t> et al., 2005 as cited in Young et al., 2016</a:t>
            </a:r>
          </a:p>
          <a:p>
            <a:endParaRPr lang="en-US" dirty="0" smtClean="0"/>
          </a:p>
          <a:p>
            <a:r>
              <a:rPr lang="en-US" dirty="0" smtClean="0"/>
              <a:t>Associated with reward-processing deficits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Anhedonia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Diminished interest or pleasure in response to rewarding stimuli</a:t>
            </a:r>
          </a:p>
          <a:p>
            <a:r>
              <a:rPr lang="en-US" dirty="0" smtClean="0"/>
              <a:t>Impaired reward-processing &amp; reward-based decision-making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76491" y="3309598"/>
            <a:ext cx="5295901" cy="3252032"/>
            <a:chOff x="890591" y="3309599"/>
            <a:chExt cx="5295901" cy="3252032"/>
          </a:xfrm>
        </p:grpSpPr>
        <p:sp>
          <p:nvSpPr>
            <p:cNvPr id="4" name="Rectangle 3"/>
            <p:cNvSpPr/>
            <p:nvPr/>
          </p:nvSpPr>
          <p:spPr>
            <a:xfrm>
              <a:off x="890591" y="6253854"/>
              <a:ext cx="52959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http://</a:t>
              </a:r>
              <a:r>
                <a:rPr lang="en-US" sz="1400" dirty="0" err="1" smtClean="0"/>
                <a:t>skepchick.org</a:t>
              </a:r>
              <a:r>
                <a:rPr lang="en-US" sz="1400" dirty="0" smtClean="0"/>
                <a:t>/</a:t>
              </a:r>
              <a:r>
                <a:rPr lang="en-US" sz="1400" dirty="0" err="1" smtClean="0"/>
                <a:t>wp</a:t>
              </a:r>
              <a:r>
                <a:rPr lang="en-US" sz="1400" dirty="0" smtClean="0"/>
                <a:t>-content/uploads/2013/12/mr-sunshine-2.jpg</a:t>
              </a:r>
              <a:endParaRPr lang="en-US" sz="14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240" y="3309599"/>
              <a:ext cx="4780603" cy="269626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5150" y="3309598"/>
            <a:ext cx="5295901" cy="3252032"/>
            <a:chOff x="6519175" y="3309598"/>
            <a:chExt cx="5295901" cy="32520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865" y="3309598"/>
              <a:ext cx="3859067" cy="27442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19175" y="6253853"/>
              <a:ext cx="52959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http://</a:t>
              </a:r>
              <a:r>
                <a:rPr lang="en-US" sz="1400" dirty="0" err="1" smtClean="0"/>
                <a:t>neurobehaviour.lunenfeld.ca</a:t>
              </a:r>
              <a:r>
                <a:rPr lang="en-US" sz="1400" dirty="0" smtClean="0"/>
                <a:t>/</a:t>
              </a:r>
              <a:r>
                <a:rPr lang="en-US" sz="1400" dirty="0" err="1" smtClean="0"/>
                <a:t>DEFAULT.ASP?page</a:t>
              </a:r>
              <a:r>
                <a:rPr lang="en-US" sz="1400" dirty="0" smtClean="0"/>
                <a:t>=Depression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370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Anhedonia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Diminished interest or pleasure in response to rewarding stimuli</a:t>
            </a:r>
          </a:p>
          <a:p>
            <a:r>
              <a:rPr lang="en-US" dirty="0" smtClean="0"/>
              <a:t>Impaired reward-processing &amp; reward-based decision-making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55150" y="3309598"/>
            <a:ext cx="5295901" cy="3252032"/>
            <a:chOff x="6519175" y="3309598"/>
            <a:chExt cx="5295901" cy="32520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865" y="3309598"/>
              <a:ext cx="3859067" cy="27442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19175" y="6253853"/>
              <a:ext cx="52959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http://</a:t>
              </a:r>
              <a:r>
                <a:rPr lang="en-US" sz="1400" dirty="0" err="1" smtClean="0"/>
                <a:t>neurobehaviour.lunenfeld.ca</a:t>
              </a:r>
              <a:r>
                <a:rPr lang="en-US" sz="1400" dirty="0" smtClean="0"/>
                <a:t>/</a:t>
              </a:r>
              <a:r>
                <a:rPr lang="en-US" sz="1400" dirty="0" err="1" smtClean="0"/>
                <a:t>DEFAULT.ASP?page</a:t>
              </a:r>
              <a:r>
                <a:rPr lang="en-US" sz="1400" dirty="0" smtClean="0"/>
                <a:t>=Depression</a:t>
              </a:r>
              <a:endParaRPr lang="en-US" sz="14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312" b="57335"/>
          <a:stretch/>
        </p:blipFill>
        <p:spPr>
          <a:xfrm>
            <a:off x="6514556" y="3170942"/>
            <a:ext cx="4265751" cy="28058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51051" y="6269241"/>
            <a:ext cx="5592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Strekalova</a:t>
            </a:r>
            <a:r>
              <a:rPr lang="en-US" sz="1200" dirty="0"/>
              <a:t> </a:t>
            </a:r>
            <a:r>
              <a:rPr lang="en-US" sz="1200" dirty="0" smtClean="0"/>
              <a:t>et al., </a:t>
            </a:r>
            <a:r>
              <a:rPr lang="is-IS" sz="1200" dirty="0" smtClean="0"/>
              <a:t>…M</a:t>
            </a:r>
            <a:r>
              <a:rPr lang="en-US" sz="1200" dirty="0" err="1" smtClean="0"/>
              <a:t>ethodologies</a:t>
            </a:r>
            <a:r>
              <a:rPr lang="en-US" sz="1200" dirty="0" smtClean="0"/>
              <a:t> of chronic stress paradigm</a:t>
            </a:r>
            <a:r>
              <a:rPr lang="is-IS" sz="1200" dirty="0" smtClean="0"/>
              <a:t>… </a:t>
            </a:r>
            <a:r>
              <a:rPr lang="en-US" sz="1200" i="1" dirty="0" err="1" smtClean="0"/>
              <a:t>Behav</a:t>
            </a:r>
            <a:r>
              <a:rPr lang="en-US" sz="1200" i="1" dirty="0" smtClean="0"/>
              <a:t> Brain </a:t>
            </a:r>
            <a:r>
              <a:rPr lang="en-US" sz="1200" i="1" dirty="0" err="1" smtClean="0"/>
              <a:t>Funct</a:t>
            </a:r>
            <a:r>
              <a:rPr lang="en-US" sz="1200" i="1" dirty="0" smtClean="0"/>
              <a:t> </a:t>
            </a:r>
            <a:r>
              <a:rPr lang="en-US" sz="1200" dirty="0" smtClean="0"/>
              <a:t>2011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93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Anhedonia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55150" y="3309598"/>
            <a:ext cx="5295901" cy="3252032"/>
            <a:chOff x="6519175" y="3309598"/>
            <a:chExt cx="5295901" cy="32520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865" y="3309598"/>
              <a:ext cx="3859067" cy="274422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19175" y="6253853"/>
              <a:ext cx="52959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http://</a:t>
              </a:r>
              <a:r>
                <a:rPr lang="en-US" sz="1400" dirty="0" err="1" smtClean="0"/>
                <a:t>neurobehaviour.lunenfeld.ca</a:t>
              </a:r>
              <a:r>
                <a:rPr lang="en-US" sz="1400" dirty="0" smtClean="0"/>
                <a:t>/</a:t>
              </a:r>
              <a:r>
                <a:rPr lang="en-US" sz="1400" dirty="0" err="1" smtClean="0"/>
                <a:t>DEFAULT.ASP?page</a:t>
              </a:r>
              <a:r>
                <a:rPr lang="en-US" sz="1400" dirty="0" smtClean="0"/>
                <a:t>=Depression</a:t>
              </a:r>
              <a:endParaRPr lang="en-US" sz="14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851051" y="6269241"/>
            <a:ext cx="5592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Strekalova</a:t>
            </a:r>
            <a:r>
              <a:rPr lang="en-US" sz="1200" dirty="0"/>
              <a:t> </a:t>
            </a:r>
            <a:r>
              <a:rPr lang="en-US" sz="1200" dirty="0" smtClean="0"/>
              <a:t>et al., </a:t>
            </a:r>
            <a:r>
              <a:rPr lang="is-IS" sz="1200" dirty="0" smtClean="0"/>
              <a:t>…M</a:t>
            </a:r>
            <a:r>
              <a:rPr lang="en-US" sz="1200" dirty="0" err="1" smtClean="0"/>
              <a:t>ethodologies</a:t>
            </a:r>
            <a:r>
              <a:rPr lang="en-US" sz="1200" dirty="0" smtClean="0"/>
              <a:t> of chronic stress paradigm</a:t>
            </a:r>
            <a:r>
              <a:rPr lang="is-IS" sz="1200" dirty="0" smtClean="0"/>
              <a:t>… </a:t>
            </a:r>
            <a:r>
              <a:rPr lang="en-US" sz="1200" i="1" dirty="0" err="1" smtClean="0"/>
              <a:t>Behav</a:t>
            </a:r>
            <a:r>
              <a:rPr lang="en-US" sz="1200" i="1" dirty="0" smtClean="0"/>
              <a:t> Brain </a:t>
            </a:r>
            <a:r>
              <a:rPr lang="en-US" sz="1200" i="1" dirty="0" err="1" smtClean="0"/>
              <a:t>Funct</a:t>
            </a:r>
            <a:r>
              <a:rPr lang="en-US" sz="1200" i="1" dirty="0" smtClean="0"/>
              <a:t> </a:t>
            </a:r>
            <a:r>
              <a:rPr lang="en-US" sz="1200" dirty="0" smtClean="0"/>
              <a:t>2011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49" y="833889"/>
            <a:ext cx="6213546" cy="4951420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4576763" cy="4486275"/>
          </a:xfrm>
        </p:spPr>
        <p:txBody>
          <a:bodyPr>
            <a:normAutofit/>
          </a:bodyPr>
          <a:lstStyle/>
          <a:p>
            <a:r>
              <a:rPr lang="en-US" dirty="0" smtClean="0"/>
              <a:t>Diminished interest or pleasure in response to rewarding stimuli</a:t>
            </a:r>
          </a:p>
        </p:txBody>
      </p:sp>
    </p:spTree>
    <p:extLst>
      <p:ext uri="{BB962C8B-B14F-4D97-AF65-F5344CB8AC3E}">
        <p14:creationId xmlns:p14="http://schemas.microsoft.com/office/powerpoint/2010/main" val="10176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Underpinnings of Anhedonia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271" y="18582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Reduced activity in vmPFC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Involved in reward processing &amp; monitoring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Posterior vmPFC implicated in </a:t>
            </a:r>
            <a:r>
              <a:rPr lang="en-US" dirty="0" smtClean="0"/>
              <a:t>depression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central to depression pathophysiology 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(BA25/32 </a:t>
            </a:r>
            <a:r>
              <a:rPr lang="en-US" dirty="0" err="1" smtClean="0"/>
              <a:t>pl</a:t>
            </a:r>
            <a:r>
              <a:rPr lang="en-US" dirty="0" smtClean="0"/>
              <a:t> subdivision)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85" y="1858282"/>
            <a:ext cx="4629753" cy="3472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71999" y="5674834"/>
            <a:ext cx="4796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Barbey</a:t>
            </a:r>
            <a:r>
              <a:rPr lang="en-US" sz="1400" dirty="0" smtClean="0"/>
              <a:t>, Krueger, &amp; </a:t>
            </a:r>
            <a:r>
              <a:rPr lang="en-US" sz="1400" dirty="0" err="1" smtClean="0"/>
              <a:t>Grafman</a:t>
            </a:r>
            <a:r>
              <a:rPr lang="en-US" sz="1400" dirty="0" smtClean="0"/>
              <a:t>., </a:t>
            </a:r>
            <a:r>
              <a:rPr lang="en-US" sz="1400" i="1" dirty="0" smtClean="0"/>
              <a:t>Phil </a:t>
            </a:r>
            <a:r>
              <a:rPr lang="en-US" sz="1400" i="1" dirty="0" err="1" smtClean="0"/>
              <a:t>Transac</a:t>
            </a:r>
            <a:r>
              <a:rPr lang="en-US" sz="1400" i="1" dirty="0" smtClean="0"/>
              <a:t> of Royal </a:t>
            </a:r>
            <a:r>
              <a:rPr lang="en-US" sz="1400" i="1" dirty="0" err="1" smtClean="0"/>
              <a:t>Soc</a:t>
            </a:r>
            <a:r>
              <a:rPr lang="en-US" sz="1400" i="1" dirty="0" smtClean="0"/>
              <a:t> B</a:t>
            </a:r>
            <a:r>
              <a:rPr lang="en-US" sz="1400" dirty="0" smtClean="0"/>
              <a:t>. 2009.</a:t>
            </a:r>
          </a:p>
          <a:p>
            <a:pPr algn="ctr"/>
            <a:r>
              <a:rPr lang="en-US" sz="1400" dirty="0" smtClean="0"/>
              <a:t>http://</a:t>
            </a:r>
            <a:r>
              <a:rPr lang="en-US" sz="1400" dirty="0" err="1" smtClean="0"/>
              <a:t>rstb.royalsocietypublishing.org</a:t>
            </a:r>
            <a:r>
              <a:rPr lang="en-US" sz="1400" dirty="0" smtClean="0"/>
              <a:t>/content/364/1521/1291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46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 smtClean="0"/>
              <a:t>Task-modulation vs intrinsic resting state functioning: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271" y="1858282"/>
            <a:ext cx="617582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dirty="0" smtClean="0"/>
              <a:t>Is anhedonia (in </a:t>
            </a:r>
            <a:r>
              <a:rPr lang="en-US" dirty="0"/>
              <a:t>[</a:t>
            </a:r>
            <a:r>
              <a:rPr lang="en-US" dirty="0" smtClean="0"/>
              <a:t>depression, MDD]</a:t>
            </a:r>
            <a:r>
              <a:rPr lang="en-US" dirty="0" smtClean="0"/>
              <a:t>) </a:t>
            </a:r>
            <a:r>
              <a:rPr lang="en-US" dirty="0" smtClean="0"/>
              <a:t>“associated with [aberrant] </a:t>
            </a:r>
            <a:r>
              <a:rPr lang="en-US" u="sng" dirty="0" smtClean="0"/>
              <a:t>intrinsic resting-state brain connectivity</a:t>
            </a:r>
            <a:r>
              <a:rPr lang="en-US" dirty="0" smtClean="0"/>
              <a:t> or an inability to modulate brain responses in a </a:t>
            </a:r>
            <a:r>
              <a:rPr lang="en-US" u="sng" dirty="0" smtClean="0"/>
              <a:t>context-specific manner</a:t>
            </a:r>
            <a:r>
              <a:rPr lang="en-US" dirty="0" smtClean="0"/>
              <a:t>?”</a:t>
            </a:r>
            <a:endParaRPr lang="en-US" sz="2800" dirty="0" smtClean="0"/>
          </a:p>
          <a:p>
            <a:pPr lvl="1">
              <a:lnSpc>
                <a:spcPct val="125000"/>
              </a:lnSpc>
              <a:spcBef>
                <a:spcPts val="0"/>
              </a:spcBef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85" y="1858282"/>
            <a:ext cx="4629753" cy="3472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71999" y="5674834"/>
            <a:ext cx="4796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Barbey</a:t>
            </a:r>
            <a:r>
              <a:rPr lang="en-US" sz="1400" dirty="0" smtClean="0"/>
              <a:t>, Krueger, &amp; </a:t>
            </a:r>
            <a:r>
              <a:rPr lang="en-US" sz="1400" dirty="0" err="1" smtClean="0"/>
              <a:t>Grafman</a:t>
            </a:r>
            <a:r>
              <a:rPr lang="en-US" sz="1400" dirty="0" smtClean="0"/>
              <a:t>., </a:t>
            </a:r>
            <a:r>
              <a:rPr lang="en-US" sz="1400" i="1" dirty="0" smtClean="0"/>
              <a:t>Phil </a:t>
            </a:r>
            <a:r>
              <a:rPr lang="en-US" sz="1400" i="1" dirty="0" err="1" smtClean="0"/>
              <a:t>Transac</a:t>
            </a:r>
            <a:r>
              <a:rPr lang="en-US" sz="1400" i="1" dirty="0" smtClean="0"/>
              <a:t> of Royal </a:t>
            </a:r>
            <a:r>
              <a:rPr lang="en-US" sz="1400" i="1" dirty="0" err="1" smtClean="0"/>
              <a:t>Soc</a:t>
            </a:r>
            <a:r>
              <a:rPr lang="en-US" sz="1400" i="1" dirty="0" smtClean="0"/>
              <a:t> B</a:t>
            </a:r>
            <a:r>
              <a:rPr lang="en-US" sz="1400" dirty="0" smtClean="0"/>
              <a:t>. 2009.</a:t>
            </a:r>
          </a:p>
          <a:p>
            <a:pPr algn="ctr"/>
            <a:r>
              <a:rPr lang="en-US" sz="1400" dirty="0" smtClean="0"/>
              <a:t>http://</a:t>
            </a:r>
            <a:r>
              <a:rPr lang="en-US" sz="1400" dirty="0" err="1" smtClean="0"/>
              <a:t>rstb.royalsocietypublishing.org</a:t>
            </a:r>
            <a:r>
              <a:rPr lang="en-US" sz="1400" dirty="0" smtClean="0"/>
              <a:t>/content/364/1521/1291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547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174443"/>
                </a:solidFill>
              </a:rPr>
              <a:t>Reduced Neuropsychological Functioning in BED and AN</a:t>
            </a:r>
            <a:endParaRPr lang="en-US" sz="3600" b="1" dirty="0">
              <a:solidFill>
                <a:srgbClr val="174443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17" y="1193467"/>
            <a:ext cx="7197699" cy="5231355"/>
          </a:xfrm>
        </p:spPr>
      </p:pic>
      <p:sp>
        <p:nvSpPr>
          <p:cNvPr id="9" name="TextBox 8"/>
          <p:cNvSpPr txBox="1"/>
          <p:nvPr/>
        </p:nvSpPr>
        <p:spPr>
          <a:xfrm>
            <a:off x="6517788" y="6317219"/>
            <a:ext cx="17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Aloi</a:t>
            </a:r>
            <a:r>
              <a:rPr lang="en-US" dirty="0" smtClean="0"/>
              <a:t> et al. 2015)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05969" y="1690170"/>
            <a:ext cx="1444752" cy="42576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444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92629" y="4952328"/>
            <a:ext cx="822960" cy="265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692629" y="3588914"/>
            <a:ext cx="457200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1865" y="1293479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C00000"/>
                </a:solidFill>
              </a:rPr>
              <a:t>Iowa Gambling Task</a:t>
            </a:r>
          </a:p>
          <a:p>
            <a:pPr algn="ctr"/>
            <a:r>
              <a:rPr lang="en-US" sz="1600" dirty="0" smtClean="0"/>
              <a:t>(decision-making)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21865" y="4276159"/>
            <a:ext cx="192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C00000"/>
                </a:solidFill>
              </a:rPr>
              <a:t>Wisconsin Card-Sorting Test </a:t>
            </a:r>
          </a:p>
          <a:p>
            <a:pPr algn="ctr"/>
            <a:r>
              <a:rPr lang="en-US" sz="1600" dirty="0" smtClean="0"/>
              <a:t>(Set-shifting)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21865" y="3446080"/>
            <a:ext cx="1920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C00000"/>
                </a:solidFill>
              </a:rPr>
              <a:t>Trail-Making Task</a:t>
            </a:r>
          </a:p>
          <a:p>
            <a:pPr algn="ctr"/>
            <a:r>
              <a:rPr lang="en-US" sz="1600" dirty="0" smtClean="0"/>
              <a:t>(task-switching)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21865" y="2123558"/>
            <a:ext cx="192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err="1" smtClean="0">
                <a:solidFill>
                  <a:srgbClr val="C00000"/>
                </a:solidFill>
              </a:rPr>
              <a:t>Hayling</a:t>
            </a:r>
            <a:r>
              <a:rPr lang="en-US" sz="1600" b="1" u="sng" dirty="0" smtClean="0">
                <a:solidFill>
                  <a:srgbClr val="C00000"/>
                </a:solidFill>
              </a:rPr>
              <a:t> Sentence Completing Test</a:t>
            </a:r>
          </a:p>
          <a:p>
            <a:pPr algn="ctr"/>
            <a:r>
              <a:rPr lang="en-US" sz="1600" dirty="0" smtClean="0"/>
              <a:t>(response speed &amp; suppression)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21865" y="5352460"/>
            <a:ext cx="192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C00000"/>
                </a:solidFill>
              </a:rPr>
              <a:t>Rey-</a:t>
            </a:r>
            <a:r>
              <a:rPr lang="en-US" sz="1600" b="1" u="sng" dirty="0" err="1" smtClean="0">
                <a:solidFill>
                  <a:srgbClr val="C00000"/>
                </a:solidFill>
              </a:rPr>
              <a:t>Osterrieth</a:t>
            </a:r>
            <a:r>
              <a:rPr lang="en-US" sz="1600" b="1" u="sng" dirty="0" smtClean="0">
                <a:solidFill>
                  <a:srgbClr val="C00000"/>
                </a:solidFill>
              </a:rPr>
              <a:t> Complex Figure Test</a:t>
            </a:r>
          </a:p>
          <a:p>
            <a:pPr algn="ctr"/>
            <a:r>
              <a:rPr lang="en-US" sz="1600" dirty="0" smtClean="0"/>
              <a:t>(Attention, planning, working memory)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55709" y="2465920"/>
            <a:ext cx="731520" cy="1641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55709" y="3835026"/>
            <a:ext cx="73152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55709" y="4471988"/>
            <a:ext cx="731520" cy="1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755709" y="5069936"/>
            <a:ext cx="731520" cy="3804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755709" y="1521690"/>
            <a:ext cx="731520" cy="168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583172" y="1690170"/>
            <a:ext cx="6109457" cy="8869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 et al</a:t>
            </a:r>
            <a:r>
              <a:rPr lang="en-US" dirty="0" smtClean="0"/>
              <a:t>., 2016: </a:t>
            </a:r>
            <a:r>
              <a:rPr lang="en-US" dirty="0" smtClean="0"/>
              <a:t>Research </a:t>
            </a: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271" y="185828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Are there specific neural pathways associated with anhedonia (during activity and/or at rest) in patients with </a:t>
            </a:r>
            <a:r>
              <a:rPr lang="en-US" dirty="0" smtClean="0"/>
              <a:t>depression (MDD)?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Are </a:t>
            </a:r>
            <a:r>
              <a:rPr lang="en-US" dirty="0" err="1" smtClean="0"/>
              <a:t>anhedonic</a:t>
            </a:r>
            <a:r>
              <a:rPr lang="en-US" dirty="0" smtClean="0"/>
              <a:t> connectivity patterns associated with distinct vmPFC </a:t>
            </a:r>
            <a:r>
              <a:rPr lang="en-US" dirty="0" err="1" smtClean="0"/>
              <a:t>subregions</a:t>
            </a:r>
            <a:r>
              <a:rPr lang="en-US" dirty="0"/>
              <a:t> </a:t>
            </a:r>
            <a:r>
              <a:rPr lang="en-US" dirty="0" smtClean="0"/>
              <a:t>(posterior vmPFC, BA25/32pl)?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Are </a:t>
            </a:r>
            <a:r>
              <a:rPr lang="en-US" dirty="0" smtClean="0"/>
              <a:t>MDD</a:t>
            </a:r>
            <a:r>
              <a:rPr lang="en-US" dirty="0" smtClean="0"/>
              <a:t> </a:t>
            </a:r>
            <a:r>
              <a:rPr lang="en-US" dirty="0" err="1" smtClean="0"/>
              <a:t>anhedonic</a:t>
            </a:r>
            <a:r>
              <a:rPr lang="en-US" dirty="0" smtClean="0"/>
              <a:t> pathways also present in healthy controls?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29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smtClean="0"/>
              <a:t>Recruitment (advertisement &amp; payment):</a:t>
            </a:r>
          </a:p>
          <a:p>
            <a:pPr lvl="1"/>
            <a:endParaRPr lang="en-US" dirty="0" smtClean="0"/>
          </a:p>
          <a:p>
            <a:pPr lvl="1"/>
            <a:r>
              <a:rPr lang="en-US" sz="2600" dirty="0" smtClean="0"/>
              <a:t>Major Depressive Disorder (MDD, n=21)</a:t>
            </a:r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Healthy Controls (HC, n=22) </a:t>
            </a:r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Significant age difference </a:t>
            </a:r>
            <a:r>
              <a:rPr lang="en-US" sz="2600" dirty="0" smtClean="0"/>
              <a:t>(but not gender)</a:t>
            </a:r>
            <a:endParaRPr lang="en-US" sz="2600" dirty="0" smtClean="0"/>
          </a:p>
          <a:p>
            <a:pPr lvl="2"/>
            <a:r>
              <a:rPr lang="en-US" sz="2600" dirty="0" smtClean="0"/>
              <a:t>MDD=46 y/o </a:t>
            </a:r>
            <a:r>
              <a:rPr lang="en-US" sz="2600" dirty="0" err="1" smtClean="0"/>
              <a:t>avg</a:t>
            </a:r>
            <a:r>
              <a:rPr lang="en-US" sz="2600" dirty="0" smtClean="0"/>
              <a:t>; HC=35 y/o </a:t>
            </a:r>
            <a:r>
              <a:rPr lang="en-US" sz="2600" dirty="0" err="1" smtClean="0"/>
              <a:t>avg</a:t>
            </a:r>
            <a:r>
              <a:rPr lang="en-US" sz="2600" dirty="0" smtClean="0"/>
              <a:t>)</a:t>
            </a:r>
          </a:p>
          <a:p>
            <a:pPr lvl="2"/>
            <a:endParaRPr lang="en-US" sz="2600" dirty="0"/>
          </a:p>
          <a:p>
            <a:pPr lvl="1"/>
            <a:r>
              <a:rPr lang="en-US" sz="2600" dirty="0" smtClean="0"/>
              <a:t>7/21 pts with comorbidities: 6x dysthymia &amp;/or anxiety; 1: dysthymia + anorexia</a:t>
            </a:r>
          </a:p>
          <a:p>
            <a:pPr lvl="1"/>
            <a:endParaRPr lang="en-US" sz="2600" dirty="0" smtClean="0"/>
          </a:p>
          <a:p>
            <a:pPr lvl="1"/>
            <a:r>
              <a:rPr lang="en-US" sz="2600" dirty="0" smtClean="0"/>
              <a:t>13 pts taking medications (antidepressants, </a:t>
            </a:r>
            <a:r>
              <a:rPr lang="en-US" sz="2600" dirty="0" err="1" smtClean="0"/>
              <a:t>etc</a:t>
            </a:r>
            <a:r>
              <a:rPr lang="en-US" sz="2600" dirty="0" smtClean="0"/>
              <a:t>)</a:t>
            </a:r>
          </a:p>
          <a:p>
            <a:endParaRPr lang="en-US" sz="2200" dirty="0" smtClean="0"/>
          </a:p>
          <a:p>
            <a:r>
              <a:rPr lang="en-US" sz="3200" dirty="0" smtClean="0"/>
              <a:t>Structured Clinical Interview: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DSM-IV, Hamilton Rating Scale for Depression (HDRS)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2"/>
          <a:stretch/>
        </p:blipFill>
        <p:spPr>
          <a:xfrm>
            <a:off x="6557022" y="1825625"/>
            <a:ext cx="4542778" cy="394351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 et al., 2016: Participants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40500" y="5827880"/>
            <a:ext cx="4813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/>
              <a:t>http://</a:t>
            </a:r>
            <a:r>
              <a:rPr lang="en-US" sz="1200" dirty="0" err="1" smtClean="0"/>
              <a:t>i.huffpost.com</a:t>
            </a:r>
            <a:r>
              <a:rPr lang="en-US" sz="1200" dirty="0" smtClean="0"/>
              <a:t>/gen/2063534/images/o-DEPRESSION-</a:t>
            </a:r>
            <a:r>
              <a:rPr lang="en-US" sz="1200" dirty="0" err="1" smtClean="0"/>
              <a:t>facebook.jpg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45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Young et al., 2016: Methods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5181600" cy="47672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Resting State fMRI (17 MDD, 16 CON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Resting, eyes closed (8 min)</a:t>
            </a:r>
            <a:endParaRPr lang="en-US" dirty="0" smtClean="0"/>
          </a:p>
          <a:p>
            <a:endParaRPr lang="en-US" sz="2200" dirty="0" smtClean="0"/>
          </a:p>
          <a:p>
            <a:r>
              <a:rPr lang="en-US" dirty="0" smtClean="0"/>
              <a:t>Clinical Assessment</a:t>
            </a:r>
          </a:p>
          <a:p>
            <a:endParaRPr lang="en-US" dirty="0"/>
          </a:p>
          <a:p>
            <a:r>
              <a:rPr lang="en-US" dirty="0" smtClean="0"/>
              <a:t>Pre-Music-Listening </a:t>
            </a:r>
            <a:r>
              <a:rPr lang="en-US" dirty="0" smtClean="0"/>
              <a:t>Scan Assessment: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Hamilton Rating Scale for Depression (HDRS)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Mood &amp; Anxiety Symptom Questionnaire (MASQ)</a:t>
            </a:r>
          </a:p>
          <a:p>
            <a:pPr lvl="1"/>
            <a:endParaRPr lang="en-US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General Distress Depressive Symptoms (MASQ-GDD)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err="1" smtClean="0"/>
              <a:t>Anhedonic</a:t>
            </a:r>
            <a:r>
              <a:rPr lang="en-US" dirty="0" smtClean="0"/>
              <a:t> Depression (MASQ-AD)</a:t>
            </a:r>
          </a:p>
          <a:p>
            <a:pPr lvl="3"/>
            <a:endParaRPr lang="en-US" dirty="0" smtClean="0"/>
          </a:p>
          <a:p>
            <a:pPr lvl="3"/>
            <a:r>
              <a:rPr lang="en-US" dirty="0" smtClean="0"/>
              <a:t>High positive affect factor (MASQ-AD-PA)</a:t>
            </a:r>
          </a:p>
          <a:p>
            <a:pPr lvl="4"/>
            <a:endParaRPr lang="en-US" dirty="0" smtClean="0"/>
          </a:p>
          <a:p>
            <a:pPr lvl="3"/>
            <a:r>
              <a:rPr lang="en-US" dirty="0" smtClean="0"/>
              <a:t>PA=depression-specific, vs </a:t>
            </a:r>
            <a:r>
              <a:rPr lang="en-US" dirty="0" smtClean="0"/>
              <a:t>anxiety-specific</a:t>
            </a:r>
          </a:p>
          <a:p>
            <a:pPr lvl="3"/>
            <a:endParaRPr lang="en-US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Also: General Distress-Anxiety &amp; Anxious Arousal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09700"/>
            <a:ext cx="5181600" cy="47672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fMRI music-listening task: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3 classical music pieces  - familiar and pleasant</a:t>
            </a:r>
          </a:p>
          <a:p>
            <a:pPr lvl="2"/>
            <a:r>
              <a:rPr lang="en-US" dirty="0" smtClean="0"/>
              <a:t>Enhance VTA-</a:t>
            </a:r>
            <a:r>
              <a:rPr lang="en-US" dirty="0" err="1" smtClean="0"/>
              <a:t>Nac</a:t>
            </a:r>
            <a:r>
              <a:rPr lang="en-US" dirty="0" smtClean="0"/>
              <a:t> DA release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3 classical music pieces - unfamiliar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Scrambled auditory stimuli (control)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Presented for 22-28 s with 22s rest interval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Button press at start &amp; end of each musical epoch</a:t>
            </a:r>
          </a:p>
          <a:p>
            <a:endParaRPr lang="en-US" dirty="0" smtClean="0"/>
          </a:p>
          <a:p>
            <a:r>
              <a:rPr lang="en-US" dirty="0" smtClean="0"/>
              <a:t>Post-Music-Listening Scan: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participants rate music and scrambled pieces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1-9 Likert Scale: </a:t>
            </a:r>
            <a:endParaRPr lang="en-US" dirty="0"/>
          </a:p>
          <a:p>
            <a:pPr lvl="2"/>
            <a:r>
              <a:rPr lang="en-US" dirty="0" smtClean="0"/>
              <a:t>Exciting-calm	 •     Happy-sad</a:t>
            </a:r>
          </a:p>
          <a:p>
            <a:pPr lvl="2"/>
            <a:r>
              <a:rPr lang="en-US" dirty="0" smtClean="0"/>
              <a:t>Unpleasant-pleasant	 •     Moving-unmoving</a:t>
            </a:r>
          </a:p>
          <a:p>
            <a:pPr lvl="2"/>
            <a:r>
              <a:rPr lang="en-US" dirty="0" smtClean="0"/>
              <a:t>Tense-relaxed	 •     Boring-interesting</a:t>
            </a:r>
          </a:p>
          <a:p>
            <a:pPr lvl="2"/>
            <a:r>
              <a:rPr lang="en-US" dirty="0" smtClean="0"/>
              <a:t>Annoying-</a:t>
            </a:r>
            <a:r>
              <a:rPr lang="en-US" dirty="0" err="1" smtClean="0"/>
              <a:t>unannoying</a:t>
            </a:r>
            <a:r>
              <a:rPr lang="en-US" dirty="0" smtClean="0"/>
              <a:t>	 •     Unfamiliar-familiar</a:t>
            </a:r>
          </a:p>
          <a:p>
            <a:pPr lvl="2"/>
            <a:r>
              <a:rPr lang="en-US" dirty="0" smtClean="0"/>
              <a:t>Angry-peaceful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7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fMRI Acquisition &amp; Analyses: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3806" y="1572418"/>
            <a:ext cx="10930494" cy="47672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900" dirty="0" smtClean="0"/>
              <a:t>Meta-analysis </a:t>
            </a:r>
            <a:r>
              <a:rPr lang="en-US" sz="2900" dirty="0" smtClean="0"/>
              <a:t>to </a:t>
            </a:r>
            <a:r>
              <a:rPr lang="en-US" sz="2900" dirty="0" smtClean="0"/>
              <a:t>identify a </a:t>
            </a:r>
            <a:r>
              <a:rPr lang="en-US" sz="2900" dirty="0" err="1" smtClean="0"/>
              <a:t>pVMPFC</a:t>
            </a:r>
            <a:r>
              <a:rPr lang="en-US" sz="2900" dirty="0" smtClean="0"/>
              <a:t> region implicated in mood and anxiety disorders</a:t>
            </a:r>
            <a:endParaRPr lang="en-US" sz="2900" dirty="0"/>
          </a:p>
          <a:p>
            <a:pPr marL="514350" indent="-514350">
              <a:buFont typeface="+mj-lt"/>
              <a:buAutoNum type="alphaLcParenR"/>
            </a:pPr>
            <a:endParaRPr lang="en-US" sz="2900" dirty="0" smtClean="0"/>
          </a:p>
          <a:p>
            <a:pPr marL="514350" indent="-514350">
              <a:buFont typeface="+mj-lt"/>
              <a:buAutoNum type="alphaLcParenR"/>
            </a:pPr>
            <a:r>
              <a:rPr lang="en-US" sz="2900" dirty="0" smtClean="0">
                <a:solidFill>
                  <a:schemeClr val="bg1"/>
                </a:solidFill>
              </a:rPr>
              <a:t>Examined task-based intrinsic connectivity related to anhedonia and general distress in MDD and HC patients. 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500" b="1" u="sng" dirty="0" smtClean="0">
                <a:solidFill>
                  <a:schemeClr val="bg1"/>
                </a:solidFill>
              </a:rPr>
              <a:t>gPPI:</a:t>
            </a:r>
            <a:r>
              <a:rPr lang="en-US" sz="2500" dirty="0" smtClean="0">
                <a:solidFill>
                  <a:schemeClr val="bg1"/>
                </a:solidFill>
              </a:rPr>
              <a:t> generalized form of psychophysiological interaction</a:t>
            </a:r>
          </a:p>
          <a:p>
            <a:pPr lvl="2"/>
            <a:endParaRPr lang="en-US" sz="2500" dirty="0" smtClean="0">
              <a:solidFill>
                <a:schemeClr val="bg1"/>
              </a:solidFill>
            </a:endParaRPr>
          </a:p>
          <a:p>
            <a:pPr lvl="2"/>
            <a:r>
              <a:rPr lang="en-US" sz="2500" b="1" u="sng" dirty="0" smtClean="0">
                <a:solidFill>
                  <a:schemeClr val="bg1"/>
                </a:solidFill>
              </a:rPr>
              <a:t>PPI</a:t>
            </a:r>
            <a:r>
              <a:rPr lang="en-US" sz="2500" dirty="0" smtClean="0">
                <a:solidFill>
                  <a:schemeClr val="bg1"/>
                </a:solidFill>
              </a:rPr>
              <a:t> (psychophysiological interaction): enables task-dependent connectivity analysis, configured to assess connectivity differences between 2 task conditions</a:t>
            </a:r>
            <a:r>
              <a:rPr lang="en-US" sz="2500" baseline="30000" dirty="0" smtClean="0">
                <a:solidFill>
                  <a:schemeClr val="bg1"/>
                </a:solidFill>
              </a:rPr>
              <a:t>1</a:t>
            </a:r>
            <a:endParaRPr lang="en-US" sz="2500" dirty="0" smtClean="0">
              <a:solidFill>
                <a:schemeClr val="bg1"/>
              </a:solidFill>
            </a:endParaRPr>
          </a:p>
          <a:p>
            <a:pPr lvl="2"/>
            <a:endParaRPr lang="en-US" sz="2500" dirty="0" smtClean="0">
              <a:solidFill>
                <a:schemeClr val="bg1"/>
              </a:solidFill>
            </a:endParaRPr>
          </a:p>
          <a:p>
            <a:pPr lvl="2"/>
            <a:r>
              <a:rPr lang="en-US" sz="2500" dirty="0" smtClean="0">
                <a:solidFill>
                  <a:schemeClr val="bg1"/>
                </a:solidFill>
              </a:rPr>
              <a:t>Shows how brain regions interact in a task-dependent manner</a:t>
            </a:r>
            <a:r>
              <a:rPr lang="en-US" sz="2500" baseline="30000" dirty="0" smtClean="0">
                <a:solidFill>
                  <a:schemeClr val="bg1"/>
                </a:solidFill>
              </a:rPr>
              <a:t>1</a:t>
            </a:r>
            <a:endParaRPr lang="en-US" sz="2500" dirty="0" smtClean="0">
              <a:solidFill>
                <a:schemeClr val="bg1"/>
              </a:solidFill>
            </a:endParaRPr>
          </a:p>
          <a:p>
            <a:pPr lvl="1"/>
            <a:endParaRPr lang="en-US" sz="2500" dirty="0" smtClean="0">
              <a:solidFill>
                <a:schemeClr val="bg1"/>
              </a:solidFill>
            </a:endParaRPr>
          </a:p>
          <a:p>
            <a:pPr lvl="1"/>
            <a:r>
              <a:rPr lang="en-US" sz="2500" b="1" u="sng" dirty="0" smtClean="0">
                <a:solidFill>
                  <a:schemeClr val="bg1"/>
                </a:solidFill>
              </a:rPr>
              <a:t>gPPI</a:t>
            </a:r>
            <a:r>
              <a:rPr lang="en-US" sz="2500" dirty="0" smtClean="0">
                <a:solidFill>
                  <a:schemeClr val="bg1"/>
                </a:solidFill>
              </a:rPr>
              <a:t> accommodates &gt;2 task conditions in the same PPI model by spanning entire experimental space</a:t>
            </a:r>
            <a:r>
              <a:rPr lang="en-US" sz="2500" baseline="30000" dirty="0" smtClean="0">
                <a:solidFill>
                  <a:schemeClr val="bg1"/>
                </a:solidFill>
              </a:rPr>
              <a:t>1</a:t>
            </a:r>
            <a:endParaRPr lang="en-US" sz="2500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900" dirty="0" smtClean="0">
                <a:solidFill>
                  <a:schemeClr val="bg1"/>
                </a:solidFill>
              </a:rPr>
              <a:t>Confirmatory and partial correlation analyses used to confirm robustness of findings</a:t>
            </a:r>
          </a:p>
          <a:p>
            <a:pPr lvl="1"/>
            <a:endParaRPr lang="en-US" sz="2200" dirty="0" smtClean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708" b="76459"/>
          <a:stretch/>
        </p:blipFill>
        <p:spPr>
          <a:xfrm>
            <a:off x="2450636" y="2408279"/>
            <a:ext cx="7293439" cy="3763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806" y="6339681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40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fMRI Acquisition &amp; Analyses: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3806" y="1572418"/>
            <a:ext cx="6257080" cy="47672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200" dirty="0" smtClean="0"/>
              <a:t>Meta-analysis: </a:t>
            </a:r>
            <a:r>
              <a:rPr lang="en-US" sz="2200" dirty="0" err="1" smtClean="0"/>
              <a:t>pVMPFC</a:t>
            </a:r>
            <a:r>
              <a:rPr lang="en-US" sz="2200" dirty="0" smtClean="0"/>
              <a:t> “mood region” </a:t>
            </a:r>
          </a:p>
          <a:p>
            <a:pPr marL="514350" indent="-514350">
              <a:buFont typeface="+mj-lt"/>
              <a:buAutoNum type="alphaLcParenR"/>
            </a:pPr>
            <a:endParaRPr lang="en-US" sz="1200" dirty="0" smtClean="0"/>
          </a:p>
          <a:p>
            <a:pPr marL="514350" indent="-514350">
              <a:buFont typeface="+mj-lt"/>
              <a:buAutoNum type="alphaLcParenR"/>
            </a:pPr>
            <a:r>
              <a:rPr lang="en-US" sz="2200" dirty="0" smtClean="0"/>
              <a:t>Task-based &amp; intrinsic </a:t>
            </a:r>
            <a:r>
              <a:rPr lang="en-US" sz="2200" dirty="0" smtClean="0"/>
              <a:t>connectivity related to anhedonia </a:t>
            </a:r>
            <a:r>
              <a:rPr lang="en-US" sz="2200" dirty="0" smtClean="0"/>
              <a:t>&amp; </a:t>
            </a:r>
            <a:r>
              <a:rPr lang="en-US" sz="2200" dirty="0" smtClean="0"/>
              <a:t>general distress in MDD and </a:t>
            </a:r>
            <a:r>
              <a:rPr lang="en-US" sz="2200" dirty="0" smtClean="0"/>
              <a:t>HCs.</a:t>
            </a:r>
            <a:endParaRPr lang="en-US" sz="2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3806" y="6410522"/>
            <a:ext cx="3864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1</a:t>
            </a:r>
            <a:r>
              <a:rPr lang="en-US" sz="1400" dirty="0" smtClean="0"/>
              <a:t>McLaren, </a:t>
            </a:r>
            <a:r>
              <a:rPr lang="en-US" sz="1400" dirty="0" err="1" smtClean="0"/>
              <a:t>Ries</a:t>
            </a:r>
            <a:r>
              <a:rPr lang="en-US" sz="1400" dirty="0" smtClean="0"/>
              <a:t>, Xu, &amp; Johnson, </a:t>
            </a:r>
            <a:r>
              <a:rPr lang="en-US" sz="1400" i="1" dirty="0" err="1" smtClean="0"/>
              <a:t>Neuroimage</a:t>
            </a:r>
            <a:r>
              <a:rPr lang="en-US" sz="1400" dirty="0" smtClean="0"/>
              <a:t>, 2010.</a:t>
            </a:r>
            <a:endParaRPr lang="en-US" sz="14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6"/>
          <a:stretch/>
        </p:blipFill>
        <p:spPr>
          <a:xfrm>
            <a:off x="6985186" y="1007784"/>
            <a:ext cx="4474791" cy="5436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3806" y="3190894"/>
            <a:ext cx="60584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u="sng" dirty="0"/>
              <a:t>gPPI:</a:t>
            </a:r>
            <a:r>
              <a:rPr lang="en-US" sz="1600" dirty="0"/>
              <a:t> generalized form of </a:t>
            </a:r>
            <a:r>
              <a:rPr lang="en-US" sz="1600" dirty="0" smtClean="0"/>
              <a:t>PPI (psychophysiological interaction)</a:t>
            </a:r>
            <a:endParaRPr lang="en-US" sz="1600" dirty="0"/>
          </a:p>
          <a:p>
            <a:pPr lvl="2"/>
            <a:endParaRPr lang="en-US" sz="1600" dirty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Data analysis model (like PPI)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Enables </a:t>
            </a:r>
            <a:r>
              <a:rPr lang="en-US" sz="1600" dirty="0"/>
              <a:t>task-dependent </a:t>
            </a:r>
            <a:r>
              <a:rPr lang="en-US" sz="1600" dirty="0" smtClean="0"/>
              <a:t>connectivity analysis</a:t>
            </a:r>
          </a:p>
          <a:p>
            <a:pPr marL="1200150" lvl="2" indent="-285750">
              <a:buFont typeface="Arial" charset="0"/>
              <a:buChar char="•"/>
            </a:pPr>
            <a:endParaRPr lang="en-US" sz="1600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sz="1600" dirty="0" smtClean="0"/>
              <a:t>of connectivity </a:t>
            </a:r>
            <a:r>
              <a:rPr lang="en-US" sz="1600" dirty="0"/>
              <a:t>differences between </a:t>
            </a:r>
            <a:r>
              <a:rPr lang="en-US" sz="1600" dirty="0" smtClean="0"/>
              <a:t>&gt;2 </a:t>
            </a:r>
            <a:r>
              <a:rPr lang="en-US" sz="1600" dirty="0"/>
              <a:t>task </a:t>
            </a:r>
            <a:r>
              <a:rPr lang="en-US" sz="1600" dirty="0" smtClean="0"/>
              <a:t>conditions </a:t>
            </a:r>
          </a:p>
          <a:p>
            <a:pPr marL="1200150" lvl="2" indent="-285750">
              <a:buFont typeface="Arial" charset="0"/>
              <a:buChar char="•"/>
            </a:pPr>
            <a:endParaRPr lang="en-US" sz="1600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sz="1600" dirty="0" smtClean="0"/>
              <a:t>by spanning an entire experimental space</a:t>
            </a:r>
            <a:r>
              <a:rPr lang="en-US" sz="1600" baseline="30000" dirty="0" smtClean="0"/>
              <a:t>1 </a:t>
            </a:r>
            <a:endParaRPr lang="en-US" sz="1600" dirty="0" smtClean="0"/>
          </a:p>
          <a:p>
            <a:pPr marL="742950" lvl="1" indent="-285750"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Shows </a:t>
            </a:r>
            <a:r>
              <a:rPr lang="en-US" sz="1600" dirty="0"/>
              <a:t>how brain regions interact in a task-dependent </a:t>
            </a:r>
            <a:r>
              <a:rPr lang="en-US" sz="1600" dirty="0" smtClean="0"/>
              <a:t>manner</a:t>
            </a:r>
            <a:r>
              <a:rPr lang="en-US" sz="1600" baseline="30000" dirty="0" smtClean="0"/>
              <a:t>1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9763044" y="6468484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11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fMRI Acquisition &amp; Analyses: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3806" y="1572418"/>
            <a:ext cx="6257080" cy="47672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200" dirty="0" smtClean="0"/>
              <a:t>Meta-analysis: </a:t>
            </a:r>
            <a:r>
              <a:rPr lang="en-US" sz="2200" dirty="0" err="1" smtClean="0"/>
              <a:t>pVMPFC</a:t>
            </a:r>
            <a:r>
              <a:rPr lang="en-US" sz="2200" dirty="0" smtClean="0"/>
              <a:t> “mood region” </a:t>
            </a:r>
          </a:p>
          <a:p>
            <a:pPr marL="514350" indent="-514350">
              <a:buFont typeface="+mj-lt"/>
              <a:buAutoNum type="alphaLcParenR"/>
            </a:pPr>
            <a:endParaRPr lang="en-US" sz="1200" dirty="0" smtClean="0"/>
          </a:p>
          <a:p>
            <a:pPr marL="514350" indent="-514350">
              <a:buFont typeface="+mj-lt"/>
              <a:buAutoNum type="alphaLcParenR"/>
            </a:pPr>
            <a:r>
              <a:rPr lang="en-US" sz="2200" dirty="0" smtClean="0"/>
              <a:t>Task-based &amp; intrinsic </a:t>
            </a:r>
            <a:r>
              <a:rPr lang="en-US" sz="2200" dirty="0" smtClean="0"/>
              <a:t>connectivity related to anhedonia </a:t>
            </a:r>
            <a:r>
              <a:rPr lang="en-US" sz="2200" dirty="0" smtClean="0"/>
              <a:t>&amp; </a:t>
            </a:r>
            <a:r>
              <a:rPr lang="en-US" sz="2200" dirty="0" smtClean="0"/>
              <a:t>general distress in MDD and </a:t>
            </a:r>
            <a:r>
              <a:rPr lang="en-US" sz="2200" dirty="0" smtClean="0"/>
              <a:t>HCs.</a:t>
            </a:r>
            <a:endParaRPr lang="en-US" sz="2200" dirty="0" smtClean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6"/>
          <a:stretch/>
        </p:blipFill>
        <p:spPr>
          <a:xfrm>
            <a:off x="6985186" y="1007784"/>
            <a:ext cx="4474791" cy="5436094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708" b="76459"/>
          <a:stretch/>
        </p:blipFill>
        <p:spPr>
          <a:xfrm>
            <a:off x="1203034" y="3322679"/>
            <a:ext cx="5078623" cy="262092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075345" y="6085897"/>
            <a:ext cx="5334000" cy="35798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600" b="1" u="sng" smtClean="0"/>
              <a:t>FC</a:t>
            </a:r>
            <a:r>
              <a:rPr lang="en-US" sz="1600" b="1" u="sng" dirty="0" smtClean="0"/>
              <a:t>:</a:t>
            </a:r>
            <a:r>
              <a:rPr lang="en-US" sz="1600" dirty="0" smtClean="0"/>
              <a:t> Functional connectivity; </a:t>
            </a:r>
            <a:r>
              <a:rPr lang="en-US" sz="1600" b="1" u="sng" dirty="0" smtClean="0"/>
              <a:t>ROI:</a:t>
            </a:r>
            <a:r>
              <a:rPr lang="en-US" sz="1600" dirty="0" smtClean="0"/>
              <a:t> Region of Interest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63044" y="6468484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47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Stimulus Ratings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MDD and HD did not differ in ratings for Music or Scrambled </a:t>
            </a:r>
          </a:p>
          <a:p>
            <a:endParaRPr lang="en-US" dirty="0" smtClean="0"/>
          </a:p>
          <a:p>
            <a:r>
              <a:rPr lang="en-US" dirty="0" smtClean="0"/>
              <a:t>MASQ-AD-PA was negatively correlated with music pleasantness ratings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MASQ-AD-PA: Depressive Anhedonia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 healthy controls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Not in MDD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33015"/>
            <a:ext cx="5181600" cy="3533357"/>
          </a:xfrm>
        </p:spPr>
      </p:pic>
      <p:sp>
        <p:nvSpPr>
          <p:cNvPr id="6" name="Rectangle 5"/>
          <p:cNvSpPr/>
          <p:nvPr/>
        </p:nvSpPr>
        <p:spPr>
          <a:xfrm>
            <a:off x="6546850" y="5666372"/>
            <a:ext cx="4432300" cy="285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islandpen.files.wordpress.com</a:t>
            </a:r>
            <a:r>
              <a:rPr lang="en-US" sz="1200" dirty="0" smtClean="0"/>
              <a:t>/2012/10/teen_music_1.jpg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75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Activation During Music Listening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4622"/>
            <a:ext cx="5181600" cy="365334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09931"/>
            <a:ext cx="5181600" cy="3303270"/>
          </a:xfrm>
        </p:spPr>
      </p:pic>
      <p:sp>
        <p:nvSpPr>
          <p:cNvPr id="7" name="Rectangle 6"/>
          <p:cNvSpPr/>
          <p:nvPr/>
        </p:nvSpPr>
        <p:spPr>
          <a:xfrm>
            <a:off x="6172200" y="5427883"/>
            <a:ext cx="5181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Camus, A. (2017). Anhedonia, A Neural Condition which prevents you to experience pleasure when listening to music. Obtained online at: http://</a:t>
            </a:r>
            <a:r>
              <a:rPr lang="en-US" sz="1000" dirty="0" err="1" smtClean="0"/>
              <a:t>rocknycliveandrecorded.com</a:t>
            </a:r>
            <a:r>
              <a:rPr lang="en-US" sz="1000" dirty="0" smtClean="0"/>
              <a:t>/anhedonia-a-neural-condition-which-prevents-you-to-experience-pleasure-when-listening-to-music.html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6972300" y="2185985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X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9800" y="5666011"/>
            <a:ext cx="48387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Young et al. (2016). Anhedonia and vmPFC connectivity in MDD. </a:t>
            </a:r>
            <a:r>
              <a:rPr lang="en-US" sz="1000" i="1" dirty="0" err="1" smtClean="0"/>
              <a:t>Transl</a:t>
            </a:r>
            <a:r>
              <a:rPr lang="en-US" sz="1000" i="1" dirty="0" smtClean="0"/>
              <a:t> Psychiatry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1320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Activation During Music Listening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7"/>
          <a:stretch/>
        </p:blipFill>
        <p:spPr>
          <a:xfrm>
            <a:off x="838200" y="1895222"/>
            <a:ext cx="5181600" cy="254977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87651"/>
            <a:ext cx="5181600" cy="3303270"/>
          </a:xfrm>
        </p:spPr>
      </p:pic>
      <p:sp>
        <p:nvSpPr>
          <p:cNvPr id="7" name="Rectangle 6"/>
          <p:cNvSpPr/>
          <p:nvPr/>
        </p:nvSpPr>
        <p:spPr>
          <a:xfrm>
            <a:off x="6172200" y="5005603"/>
            <a:ext cx="5181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Camus, A. (2017). Anhedonia, A Neural Condition which prevents you to experience pleasure when listening to music. Obtained online at: http://</a:t>
            </a:r>
            <a:r>
              <a:rPr lang="en-US" sz="1000" dirty="0" err="1" smtClean="0"/>
              <a:t>rocknycliveandrecorded.com</a:t>
            </a:r>
            <a:r>
              <a:rPr lang="en-US" sz="1000" dirty="0" smtClean="0"/>
              <a:t>/anhedonia-a-neural-condition-which-prevents-you-to-experience-pleasure-when-listening-to-music.html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6972300" y="179228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X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5625510"/>
            <a:ext cx="48387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Young et al. (2016). Anhedonia and vmPFC connectivity in MDD. </a:t>
            </a:r>
            <a:r>
              <a:rPr lang="en-US" sz="1000" i="1" dirty="0" err="1" smtClean="0"/>
              <a:t>Transl</a:t>
            </a:r>
            <a:r>
              <a:rPr lang="en-US" sz="1000" i="1" dirty="0" smtClean="0"/>
              <a:t> Psychiatry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82870" y="4640625"/>
            <a:ext cx="4420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NAC activation assessed as </a:t>
            </a:r>
            <a:r>
              <a:rPr lang="en-US" sz="2000" i="1" dirty="0" smtClean="0">
                <a:solidFill>
                  <a:srgbClr val="FF0000"/>
                </a:solidFill>
              </a:rPr>
              <a:t>a priori </a:t>
            </a:r>
            <a:r>
              <a:rPr lang="en-US" sz="2000" dirty="0" smtClean="0">
                <a:solidFill>
                  <a:srgbClr val="FF0000"/>
                </a:solidFill>
              </a:rPr>
              <a:t>ROI: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 R </a:t>
            </a:r>
            <a:r>
              <a:rPr lang="en-US" sz="2000" dirty="0" err="1" smtClean="0">
                <a:solidFill>
                  <a:srgbClr val="FF0000"/>
                </a:solidFill>
              </a:rPr>
              <a:t>Nac</a:t>
            </a:r>
            <a:r>
              <a:rPr lang="en-US" sz="2000" dirty="0" smtClean="0">
                <a:solidFill>
                  <a:srgbClr val="FF0000"/>
                </a:solidFill>
              </a:rPr>
              <a:t>: significant activation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not left)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6100" y="1638451"/>
            <a:ext cx="18923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6057519"/>
            <a:ext cx="91201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Might </a:t>
            </a:r>
            <a:r>
              <a:rPr lang="en-US" sz="2500" dirty="0" smtClean="0">
                <a:solidFill>
                  <a:srgbClr val="FF0000"/>
                </a:solidFill>
              </a:rPr>
              <a:t>some of these </a:t>
            </a:r>
            <a:r>
              <a:rPr lang="en-US" sz="2500" dirty="0" smtClean="0">
                <a:solidFill>
                  <a:srgbClr val="FF0000"/>
                </a:solidFill>
              </a:rPr>
              <a:t>findings be similar while eating palatable foods?</a:t>
            </a:r>
            <a:endParaRPr lang="en-US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 MDD: pleasant music evoked significantly greater </a:t>
            </a:r>
            <a:r>
              <a:rPr lang="en-US" dirty="0" err="1" smtClean="0"/>
              <a:t>pVMPFC</a:t>
            </a:r>
            <a:r>
              <a:rPr lang="en-US" dirty="0" smtClean="0"/>
              <a:t> connectivity with left pallidum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Stimulated </a:t>
            </a:r>
            <a:r>
              <a:rPr lang="en-US" dirty="0"/>
              <a:t>activation of </a:t>
            </a:r>
            <a:r>
              <a:rPr lang="en-US" dirty="0" smtClean="0"/>
              <a:t>VP </a:t>
            </a:r>
            <a:r>
              <a:rPr lang="en-US" dirty="0"/>
              <a:t>sufficient to </a:t>
            </a:r>
            <a:r>
              <a:rPr lang="en-US" dirty="0" smtClean="0"/>
              <a:t>enhance </a:t>
            </a:r>
            <a:r>
              <a:rPr lang="en-US" dirty="0"/>
              <a:t>reward </a:t>
            </a:r>
            <a:r>
              <a:rPr lang="en-US" dirty="0" smtClean="0"/>
              <a:t>&amp; </a:t>
            </a:r>
            <a:r>
              <a:rPr lang="en-US" dirty="0"/>
              <a:t>motivation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Activation </a:t>
            </a:r>
            <a:r>
              <a:rPr lang="en-US" dirty="0"/>
              <a:t>patterns in </a:t>
            </a:r>
            <a:r>
              <a:rPr lang="en-US" dirty="0" smtClean="0"/>
              <a:t>VP neurons </a:t>
            </a:r>
            <a:r>
              <a:rPr lang="en-US" dirty="0"/>
              <a:t>specifically encode reward and motivation signals via </a:t>
            </a:r>
            <a:r>
              <a:rPr lang="en-US" dirty="0" smtClean="0"/>
              <a:t>phasic (+) </a:t>
            </a:r>
            <a:r>
              <a:rPr lang="en-US" dirty="0"/>
              <a:t>bursts </a:t>
            </a:r>
            <a:r>
              <a:rPr lang="en-US" dirty="0" smtClean="0"/>
              <a:t>to </a:t>
            </a:r>
            <a:r>
              <a:rPr lang="en-US" dirty="0"/>
              <a:t>incentive and hedonic </a:t>
            </a:r>
            <a:r>
              <a:rPr lang="en-US" dirty="0" smtClean="0"/>
              <a:t>stimuli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Smith, </a:t>
            </a:r>
            <a:r>
              <a:rPr lang="en-US" dirty="0" err="1" smtClean="0"/>
              <a:t>Tindell</a:t>
            </a:r>
            <a:r>
              <a:rPr lang="en-US" dirty="0" smtClean="0"/>
              <a:t>, Aldridge, &amp; </a:t>
            </a:r>
            <a:r>
              <a:rPr lang="en-US" dirty="0" err="1" smtClean="0"/>
              <a:t>Berridge</a:t>
            </a:r>
            <a:r>
              <a:rPr lang="en-US" dirty="0" smtClean="0"/>
              <a:t>. VP Roles in Reward and Motivation. </a:t>
            </a:r>
            <a:r>
              <a:rPr lang="en-US" i="1" dirty="0" err="1" smtClean="0"/>
              <a:t>Behav</a:t>
            </a:r>
            <a:r>
              <a:rPr lang="en-US" i="1" dirty="0" smtClean="0"/>
              <a:t> Brain Res</a:t>
            </a:r>
            <a:r>
              <a:rPr lang="en-US" dirty="0" smtClean="0"/>
              <a:t>. 2009.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Task-modulated </a:t>
            </a:r>
            <a:r>
              <a:rPr lang="en-US" sz="3600" dirty="0" err="1" smtClean="0"/>
              <a:t>pVMPFC</a:t>
            </a:r>
            <a:r>
              <a:rPr lang="en-US" sz="3600" dirty="0" smtClean="0"/>
              <a:t> functional connectivity (with music) 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1" y="1690687"/>
            <a:ext cx="3822700" cy="48816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0800" y="3517900"/>
            <a:ext cx="3517900" cy="127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168335" y="5623111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00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365125"/>
            <a:ext cx="10904622" cy="1325563"/>
          </a:xfrm>
        </p:spPr>
        <p:txBody>
          <a:bodyPr/>
          <a:lstStyle/>
          <a:p>
            <a:r>
              <a:rPr lang="en-US" dirty="0" smtClean="0"/>
              <a:t>Iowa Gambling Task: Impulsive Decision-Making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1165" y="2050213"/>
            <a:ext cx="5618747" cy="435133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2 “bad” decks with high gains/losses </a:t>
            </a:r>
          </a:p>
          <a:p>
            <a:pPr marL="0" indent="0">
              <a:buNone/>
            </a:pPr>
            <a:r>
              <a:rPr lang="en-US" sz="2600" dirty="0" smtClean="0"/>
              <a:t>   (losses &gt; gains overall)</a:t>
            </a:r>
          </a:p>
          <a:p>
            <a:endParaRPr lang="en-US" sz="2600" dirty="0" smtClean="0"/>
          </a:p>
          <a:p>
            <a:r>
              <a:rPr lang="en-US" sz="2600" dirty="0" smtClean="0"/>
              <a:t>2 “good” decks with low gains/losses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(gains &gt; losses overall)</a:t>
            </a:r>
          </a:p>
          <a:p>
            <a:endParaRPr lang="en-US" sz="2600" dirty="0"/>
          </a:p>
          <a:p>
            <a:r>
              <a:rPr lang="en-US" sz="2600" dirty="0" smtClean="0"/>
              <a:t>Controls sample from both decks, choose “good decks” after ~50 trials</a:t>
            </a:r>
            <a:endParaRPr lang="en-US" sz="2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213"/>
            <a:ext cx="5080000" cy="2832100"/>
          </a:xfrm>
        </p:spPr>
      </p:pic>
      <p:sp>
        <p:nvSpPr>
          <p:cNvPr id="8" name="Rectangle 7"/>
          <p:cNvSpPr/>
          <p:nvPr/>
        </p:nvSpPr>
        <p:spPr>
          <a:xfrm>
            <a:off x="838200" y="5197709"/>
            <a:ext cx="417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editthis.info</a:t>
            </a:r>
            <a:r>
              <a:rPr lang="en-US" dirty="0" smtClean="0"/>
              <a:t>/psy3242/</a:t>
            </a:r>
            <a:r>
              <a:rPr lang="en-US" dirty="0" err="1" smtClean="0"/>
              <a:t>File:Decks.jpg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 MDD: pleasant music evoked significantly greater </a:t>
            </a:r>
            <a:r>
              <a:rPr lang="en-US" dirty="0" err="1" smtClean="0"/>
              <a:t>pVMPFC</a:t>
            </a:r>
            <a:r>
              <a:rPr lang="en-US" dirty="0" smtClean="0"/>
              <a:t> connectivity with left pallidum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Stimulated </a:t>
            </a:r>
            <a:r>
              <a:rPr lang="en-US" dirty="0"/>
              <a:t>activation of </a:t>
            </a:r>
            <a:r>
              <a:rPr lang="en-US" dirty="0" smtClean="0"/>
              <a:t>VP </a:t>
            </a:r>
            <a:r>
              <a:rPr lang="en-US" dirty="0"/>
              <a:t>sufficient to </a:t>
            </a:r>
            <a:r>
              <a:rPr lang="en-US" dirty="0" smtClean="0"/>
              <a:t>enhance </a:t>
            </a:r>
            <a:r>
              <a:rPr lang="en-US" dirty="0"/>
              <a:t>reward </a:t>
            </a:r>
            <a:r>
              <a:rPr lang="en-US" dirty="0" smtClean="0"/>
              <a:t>&amp; </a:t>
            </a:r>
            <a:r>
              <a:rPr lang="en-US" dirty="0"/>
              <a:t>motivation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Activation </a:t>
            </a:r>
            <a:r>
              <a:rPr lang="en-US" dirty="0"/>
              <a:t>patterns in </a:t>
            </a:r>
            <a:r>
              <a:rPr lang="en-US" dirty="0" smtClean="0"/>
              <a:t>VP neurons </a:t>
            </a:r>
            <a:r>
              <a:rPr lang="en-US" dirty="0"/>
              <a:t>specifically encode reward and motivation signals via </a:t>
            </a:r>
            <a:r>
              <a:rPr lang="en-US" dirty="0" smtClean="0"/>
              <a:t>phasic (+) </a:t>
            </a:r>
            <a:r>
              <a:rPr lang="en-US" dirty="0"/>
              <a:t>bursts </a:t>
            </a:r>
            <a:r>
              <a:rPr lang="en-US" dirty="0" smtClean="0"/>
              <a:t>to </a:t>
            </a:r>
            <a:r>
              <a:rPr lang="en-US" dirty="0"/>
              <a:t>incentive and hedonic </a:t>
            </a:r>
            <a:r>
              <a:rPr lang="en-US" dirty="0" smtClean="0"/>
              <a:t>stimuli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Smith, </a:t>
            </a:r>
            <a:r>
              <a:rPr lang="en-US" dirty="0" err="1" smtClean="0"/>
              <a:t>Tindell</a:t>
            </a:r>
            <a:r>
              <a:rPr lang="en-US" dirty="0" smtClean="0"/>
              <a:t>, Aldridge, &amp; </a:t>
            </a:r>
            <a:r>
              <a:rPr lang="en-US" dirty="0" err="1" smtClean="0"/>
              <a:t>Berridge</a:t>
            </a:r>
            <a:r>
              <a:rPr lang="en-US" dirty="0" smtClean="0"/>
              <a:t>. VP Roles in Reward and Motivation. </a:t>
            </a:r>
            <a:r>
              <a:rPr lang="en-US" i="1" dirty="0" err="1" smtClean="0"/>
              <a:t>Behav</a:t>
            </a:r>
            <a:r>
              <a:rPr lang="en-US" i="1" dirty="0" smtClean="0"/>
              <a:t> Brain Res</a:t>
            </a:r>
            <a:r>
              <a:rPr lang="en-US" dirty="0" smtClean="0"/>
              <a:t>. 2009.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Task-modulated </a:t>
            </a:r>
            <a:r>
              <a:rPr lang="en-US" sz="3600" dirty="0" err="1" smtClean="0"/>
              <a:t>pVMPFC</a:t>
            </a:r>
            <a:r>
              <a:rPr lang="en-US" sz="3600" dirty="0" smtClean="0"/>
              <a:t> functional connectivity (with music)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3" t="915" r="16798" b="7401"/>
          <a:stretch/>
        </p:blipFill>
        <p:spPr>
          <a:xfrm>
            <a:off x="1079501" y="1914525"/>
            <a:ext cx="4292600" cy="365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5726053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Grace, </a:t>
            </a:r>
            <a:r>
              <a:rPr lang="en-US" sz="1000" dirty="0" err="1" smtClean="0"/>
              <a:t>Floresco</a:t>
            </a:r>
            <a:r>
              <a:rPr lang="en-US" sz="1000" dirty="0" smtClean="0"/>
              <a:t>, </a:t>
            </a:r>
            <a:r>
              <a:rPr lang="en-US" sz="1000" dirty="0" err="1" smtClean="0"/>
              <a:t>Goto</a:t>
            </a:r>
            <a:r>
              <a:rPr lang="en-US" sz="1000" dirty="0" smtClean="0"/>
              <a:t>, &amp; Lodge. (2007). Regulation of firing of dopaminergic neurons and control of goal-directed behaviors. </a:t>
            </a:r>
            <a:r>
              <a:rPr lang="en-US" sz="1000" i="1" dirty="0" smtClean="0"/>
              <a:t>Trends in </a:t>
            </a:r>
            <a:r>
              <a:rPr lang="en-US" sz="1000" i="1" dirty="0" err="1" smtClean="0"/>
              <a:t>Neurosci</a:t>
            </a:r>
            <a:r>
              <a:rPr lang="en-US" sz="1000" dirty="0" smtClean="0"/>
              <a:t> 30(5): 220-227.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95127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399"/>
          <a:stretch/>
        </p:blipFill>
        <p:spPr>
          <a:xfrm>
            <a:off x="171041" y="1709722"/>
            <a:ext cx="8427677" cy="4017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9759" y="1785922"/>
            <a:ext cx="325120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MASQ-AD-PA: (-) correlated with </a:t>
            </a:r>
            <a:r>
              <a:rPr lang="en-US" dirty="0" err="1" smtClean="0"/>
              <a:t>pVMPFC</a:t>
            </a:r>
            <a:r>
              <a:rPr lang="en-US" dirty="0" smtClean="0"/>
              <a:t> connectivity during pleasant music listening (but not at rest) in reward- and emotion-related regions:</a:t>
            </a:r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left nucleus accumbens (</a:t>
            </a:r>
            <a:r>
              <a:rPr lang="en-US" dirty="0" err="1" smtClean="0"/>
              <a:t>Nac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left ventral tegmental area/substantia </a:t>
            </a:r>
            <a:r>
              <a:rPr lang="en-US" dirty="0" err="1" smtClean="0"/>
              <a:t>nigra</a:t>
            </a:r>
            <a:r>
              <a:rPr lang="en-US" dirty="0" smtClean="0"/>
              <a:t> (VTA/SN)</a:t>
            </a:r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left orbitofrontal cortex (OFC) </a:t>
            </a:r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right mid-insula.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dirty="0" smtClean="0"/>
              <a:t>No correlation with MASQ-GDD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↓ </a:t>
            </a:r>
            <a:r>
              <a:rPr lang="en-US" dirty="0" err="1" smtClean="0"/>
              <a:t>pVMPFC</a:t>
            </a:r>
            <a:r>
              <a:rPr lang="en-US" dirty="0" smtClean="0"/>
              <a:t> connectivity in MDD-</a:t>
            </a:r>
            <a:r>
              <a:rPr lang="en-US" dirty="0" err="1" smtClean="0"/>
              <a:t>Anhenodia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3700" y="5911834"/>
            <a:ext cx="78867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Anhedonia in MDD is associated with weak communication between </a:t>
            </a:r>
            <a:r>
              <a:rPr lang="en-US" b="1" dirty="0" err="1" smtClean="0">
                <a:solidFill>
                  <a:srgbClr val="FF0000"/>
                </a:solidFill>
              </a:rPr>
              <a:t>pVMPFC</a:t>
            </a:r>
            <a:r>
              <a:rPr lang="en-US" b="1" dirty="0" smtClean="0">
                <a:solidFill>
                  <a:srgbClr val="FF0000"/>
                </a:solidFill>
              </a:rPr>
              <a:t> and brain regions important for reward, emotion, and auditory processing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48806" y="6290399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294703" y="4706994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>
                <a:solidFill>
                  <a:schemeClr val="bg1"/>
                </a:solidFill>
              </a:rPr>
              <a:t>(Young et al., 2016)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179" r="50000" b="73055"/>
          <a:stretch/>
        </p:blipFill>
        <p:spPr>
          <a:xfrm>
            <a:off x="482600" y="1879599"/>
            <a:ext cx="3951390" cy="2071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1879599"/>
            <a:ext cx="61848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↓ vmPFC → Reward Connectivity in MDD-Anhedonia: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u="sng" dirty="0" err="1" smtClean="0"/>
              <a:t>NAc</a:t>
            </a:r>
            <a:r>
              <a:rPr lang="en-US" b="1" u="sng" dirty="0" smtClean="0"/>
              <a:t>: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Detects </a:t>
            </a:r>
            <a:r>
              <a:rPr lang="en-US" dirty="0" smtClean="0"/>
              <a:t>and </a:t>
            </a:r>
            <a:r>
              <a:rPr lang="en-US" dirty="0" smtClean="0"/>
              <a:t>modulates </a:t>
            </a:r>
            <a:r>
              <a:rPr lang="en-US" dirty="0" smtClean="0"/>
              <a:t>responses to rewarding stimuli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Reward “</a:t>
            </a:r>
            <a:r>
              <a:rPr lang="en-US" dirty="0" smtClean="0"/>
              <a:t>liking” and “wanting” (</a:t>
            </a:r>
            <a:r>
              <a:rPr lang="en-US" dirty="0" err="1" smtClean="0"/>
              <a:t>Berridge</a:t>
            </a:r>
            <a:r>
              <a:rPr lang="en-US" dirty="0" smtClean="0"/>
              <a:t> et al., 2009; </a:t>
            </a:r>
            <a:r>
              <a:rPr lang="en-US" dirty="0" err="1" smtClean="0"/>
              <a:t>Pecina</a:t>
            </a:r>
            <a:r>
              <a:rPr lang="en-US" dirty="0" smtClean="0"/>
              <a:t> et al., 2008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u="sng" dirty="0"/>
              <a:t>VTA/SNC: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Contains DA neurons central to the reward </a:t>
            </a:r>
            <a:r>
              <a:rPr lang="en-US" dirty="0" smtClean="0"/>
              <a:t>response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↓ </a:t>
            </a:r>
            <a:r>
              <a:rPr lang="en-US" dirty="0" err="1" smtClean="0"/>
              <a:t>pVMPFC</a:t>
            </a:r>
            <a:r>
              <a:rPr lang="en-US" dirty="0" smtClean="0"/>
              <a:t> connectivity in MDD-</a:t>
            </a:r>
            <a:r>
              <a:rPr lang="en-US" dirty="0" err="1" smtClean="0"/>
              <a:t>Anhenodia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3" t="1500" r="4078" b="74669"/>
          <a:stretch/>
        </p:blipFill>
        <p:spPr>
          <a:xfrm>
            <a:off x="433490" y="4228706"/>
            <a:ext cx="4000500" cy="1892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514" y="6244583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0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179" r="50000" b="73055"/>
          <a:stretch/>
        </p:blipFill>
        <p:spPr>
          <a:xfrm>
            <a:off x="482600" y="1879599"/>
            <a:ext cx="3951390" cy="207164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↓ </a:t>
            </a:r>
            <a:r>
              <a:rPr lang="en-US" dirty="0" err="1" smtClean="0"/>
              <a:t>pVMPFC</a:t>
            </a:r>
            <a:r>
              <a:rPr lang="en-US" dirty="0" smtClean="0"/>
              <a:t> connectivity in MDD-</a:t>
            </a:r>
            <a:r>
              <a:rPr lang="en-US" dirty="0" err="1" smtClean="0"/>
              <a:t>Anhenodia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3" t="915" r="16798" b="7401"/>
          <a:stretch/>
        </p:blipFill>
        <p:spPr>
          <a:xfrm>
            <a:off x="433490" y="1879599"/>
            <a:ext cx="4292600" cy="3657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4589" y="5691127"/>
            <a:ext cx="4532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Grace, </a:t>
            </a:r>
            <a:r>
              <a:rPr lang="en-US" sz="1000" dirty="0" err="1" smtClean="0"/>
              <a:t>Floresco</a:t>
            </a:r>
            <a:r>
              <a:rPr lang="en-US" sz="1000" dirty="0" smtClean="0"/>
              <a:t>, </a:t>
            </a:r>
            <a:r>
              <a:rPr lang="en-US" sz="1000" dirty="0" err="1" smtClean="0"/>
              <a:t>Goto</a:t>
            </a:r>
            <a:r>
              <a:rPr lang="en-US" sz="1000" dirty="0" smtClean="0"/>
              <a:t>, &amp; Lodge. (2007). Regulation of firing of dopaminergic neurons and control of goal-directed behaviors. </a:t>
            </a:r>
            <a:r>
              <a:rPr lang="en-US" sz="1000" i="1" dirty="0" smtClean="0"/>
              <a:t>Trends in </a:t>
            </a:r>
            <a:r>
              <a:rPr lang="en-US" sz="1000" i="1" dirty="0" err="1" smtClean="0"/>
              <a:t>Neurosci</a:t>
            </a:r>
            <a:r>
              <a:rPr lang="en-US" sz="1000" dirty="0" smtClean="0"/>
              <a:t> 30(5): 220-227.</a:t>
            </a:r>
            <a:endParaRPr lang="en-US" sz="1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1879599"/>
            <a:ext cx="61848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↓ vmPFC → Reward Connectivity in MDD-Anhedonia: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u="sng" dirty="0" err="1" smtClean="0"/>
              <a:t>NAc</a:t>
            </a:r>
            <a:r>
              <a:rPr lang="en-US" b="1" u="sng" dirty="0" smtClean="0"/>
              <a:t>: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Detects </a:t>
            </a:r>
            <a:r>
              <a:rPr lang="en-US" dirty="0" smtClean="0"/>
              <a:t>and </a:t>
            </a:r>
            <a:r>
              <a:rPr lang="en-US" dirty="0" smtClean="0"/>
              <a:t>modulates </a:t>
            </a:r>
            <a:r>
              <a:rPr lang="en-US" dirty="0" smtClean="0"/>
              <a:t>responses to rewarding stimuli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Reward “</a:t>
            </a:r>
            <a:r>
              <a:rPr lang="en-US" dirty="0" smtClean="0"/>
              <a:t>liking” and “wanting” (</a:t>
            </a:r>
            <a:r>
              <a:rPr lang="en-US" dirty="0" err="1" smtClean="0"/>
              <a:t>Berridge</a:t>
            </a:r>
            <a:r>
              <a:rPr lang="en-US" dirty="0" smtClean="0"/>
              <a:t> et al., 2009; </a:t>
            </a:r>
            <a:r>
              <a:rPr lang="en-US" dirty="0" err="1" smtClean="0"/>
              <a:t>Pecina</a:t>
            </a:r>
            <a:r>
              <a:rPr lang="en-US" dirty="0" smtClean="0"/>
              <a:t> et al., 2008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u="sng" dirty="0"/>
              <a:t>VTA/SNC: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Contains DA neurons central to the reward </a:t>
            </a:r>
            <a:r>
              <a:rPr lang="en-US" dirty="0" smtClean="0"/>
              <a:t>response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9164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t="26075" r="50000" b="49442"/>
          <a:stretch/>
        </p:blipFill>
        <p:spPr>
          <a:xfrm>
            <a:off x="482600" y="1701799"/>
            <a:ext cx="3951390" cy="1968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1879599"/>
            <a:ext cx="618489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↓ vmPFC → Hedonic Reward Connectivity in MDD-Anhedonia:</a:t>
            </a:r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u="sng" dirty="0" smtClean="0"/>
              <a:t>OFC: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OFC important for hedonic (pleasure) experience of reward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OFC: dense reciprocal connections with VMPFC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Involved in: 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reward value prediction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Integration of reward cues</a:t>
            </a:r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↓ </a:t>
            </a:r>
            <a:r>
              <a:rPr lang="en-US" dirty="0" err="1" smtClean="0"/>
              <a:t>pVMPFC</a:t>
            </a:r>
            <a:r>
              <a:rPr lang="en-US" dirty="0" smtClean="0"/>
              <a:t> connectivity in MDD-</a:t>
            </a:r>
            <a:r>
              <a:rPr lang="en-US" dirty="0" err="1" smtClean="0"/>
              <a:t>Anhenodia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84624"/>
            <a:ext cx="3225423" cy="24190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0911" y="6403692"/>
            <a:ext cx="12378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smtClean="0"/>
              <a:t>(</a:t>
            </a:r>
            <a:r>
              <a:rPr lang="en-US" sz="1000" dirty="0" err="1" smtClean="0"/>
              <a:t>Barbey</a:t>
            </a:r>
            <a:r>
              <a:rPr lang="en-US" sz="1000" dirty="0" smtClean="0"/>
              <a:t> et al., 2009)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367057" y="2732145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>
                <a:solidFill>
                  <a:schemeClr val="bg1"/>
                </a:solidFill>
              </a:rPr>
              <a:t>(Young et al., 2016)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6800" y="1879599"/>
            <a:ext cx="61848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↓ vmPFC → OFC in MDD-Anhedonia: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OFC: dense reciprocal connections with VMPFC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OFC: sensitive to external (visual/auditory factors)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Important for pleasure experience of reward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vMPFC</a:t>
            </a:r>
            <a:r>
              <a:rPr lang="en-US" dirty="0" smtClean="0"/>
              <a:t>: sensitive to internal factors (satiety)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/>
              <a:t>pVMPFC</a:t>
            </a:r>
            <a:r>
              <a:rPr lang="en-US" dirty="0" smtClean="0"/>
              <a:t> connectivity in MDD-</a:t>
            </a:r>
            <a:r>
              <a:rPr lang="en-US" dirty="0" err="1" smtClean="0"/>
              <a:t>Anhenodia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89" y="2174078"/>
            <a:ext cx="3002157" cy="22516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98567" y="4489321"/>
            <a:ext cx="12378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Barbey</a:t>
            </a:r>
            <a:r>
              <a:rPr lang="en-US" sz="1000" dirty="0" smtClean="0"/>
              <a:t> et al., 2009)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0825" y="4909087"/>
            <a:ext cx="9421166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Could ↓ </a:t>
            </a:r>
            <a:r>
              <a:rPr lang="en-US" b="1" dirty="0" err="1" smtClean="0">
                <a:solidFill>
                  <a:srgbClr val="FF0000"/>
                </a:solidFill>
              </a:rPr>
              <a:t>vmPFC</a:t>
            </a:r>
            <a:r>
              <a:rPr lang="en-US" b="1" dirty="0" smtClean="0">
                <a:solidFill>
                  <a:srgbClr val="FF0000"/>
                </a:solidFill>
              </a:rPr>
              <a:t>-OFC Connectivity cause pts to attend more to internal (pathological) stimuli than to potentially rewarding external cues?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endParaRPr lang="en-US" sz="1000" b="1" dirty="0" smtClean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Dysthymia/anhedonia in MDD?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endParaRPr lang="en-US" sz="1000" b="1" dirty="0" smtClean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Satiety/dysthymia/visceral cues/somatic markers in EDs?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9100" y="6022498"/>
            <a:ext cx="1135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</a:rPr>
              <a:t>pVMPFC</a:t>
            </a:r>
            <a:r>
              <a:rPr lang="en-US" sz="1400" b="1" dirty="0" smtClean="0">
                <a:solidFill>
                  <a:srgbClr val="002060"/>
                </a:solidFill>
              </a:rPr>
              <a:t> connectivity during the pleasant music listening task dissociates anhedonia from general distress in patients with MDD.</a:t>
            </a:r>
            <a:r>
              <a:rPr lang="en-US" sz="1400" dirty="0" smtClean="0"/>
              <a:t> Strength of partial correlations between </a:t>
            </a:r>
            <a:r>
              <a:rPr lang="en-US" sz="1400" dirty="0" err="1" smtClean="0"/>
              <a:t>pVMPFC</a:t>
            </a:r>
            <a:r>
              <a:rPr lang="en-US" sz="1400" dirty="0" smtClean="0"/>
              <a:t> connectivity and anhedonia shown after controlling for: age and general distress (solid lines) or age and anhedonia (dashed lines). </a:t>
            </a:r>
            <a:r>
              <a:rPr lang="en-US" sz="1400" dirty="0" smtClean="0">
                <a:solidFill>
                  <a:srgbClr val="FF0000"/>
                </a:solidFill>
              </a:rPr>
              <a:t>Red: links significant for anhedonia after controlling for general distress and age and correcting for multiple comparisons. </a:t>
            </a:r>
            <a:r>
              <a:rPr lang="en-US" sz="1400" dirty="0" smtClean="0"/>
              <a:t>(*</a:t>
            </a:r>
            <a:r>
              <a:rPr lang="en-US" sz="1400" i="1" dirty="0" smtClean="0"/>
              <a:t>P</a:t>
            </a:r>
            <a:r>
              <a:rPr lang="en-US" sz="1400" dirty="0" smtClean="0"/>
              <a:t>&lt;0.05, FDR corrected).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9100" y="190496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↓ </a:t>
            </a:r>
            <a:r>
              <a:rPr lang="en-US" sz="3600" dirty="0" err="1" smtClean="0"/>
              <a:t>pVMPFC</a:t>
            </a:r>
            <a:r>
              <a:rPr lang="en-US" sz="3600" dirty="0" smtClean="0"/>
              <a:t> Connectivity to Reward Regions in MDD: </a:t>
            </a:r>
          </a:p>
          <a:p>
            <a:pPr algn="ctr"/>
            <a:r>
              <a:rPr lang="en-US" sz="3600" dirty="0"/>
              <a:t>S</a:t>
            </a:r>
            <a:r>
              <a:rPr lang="en-US" sz="3600" dirty="0" smtClean="0"/>
              <a:t>pecific to Anhedonia (vs General Distress)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60185"/>
          <a:stretch/>
        </p:blipFill>
        <p:spPr>
          <a:xfrm>
            <a:off x="0" y="1601786"/>
            <a:ext cx="11305462" cy="3922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80555" r="25475" b="13519"/>
          <a:stretch/>
        </p:blipFill>
        <p:spPr>
          <a:xfrm>
            <a:off x="3912831" y="5570299"/>
            <a:ext cx="3759200" cy="40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05932" y="5524500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969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9100" y="6022498"/>
            <a:ext cx="1135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2060"/>
                </a:solidFill>
              </a:rPr>
              <a:t>pVMPFC</a:t>
            </a:r>
            <a:r>
              <a:rPr lang="en-US" sz="1400" b="1" dirty="0" smtClean="0">
                <a:solidFill>
                  <a:srgbClr val="002060"/>
                </a:solidFill>
              </a:rPr>
              <a:t> connectivity during resting state did not dissociates anhedonia from general distress in either group.</a:t>
            </a:r>
            <a:r>
              <a:rPr lang="en-US" sz="1400" dirty="0" smtClean="0"/>
              <a:t> Strength of partial correlations between </a:t>
            </a:r>
            <a:r>
              <a:rPr lang="en-US" sz="1400" dirty="0" err="1" smtClean="0"/>
              <a:t>pVMPFC</a:t>
            </a:r>
            <a:r>
              <a:rPr lang="en-US" sz="1400" dirty="0" smtClean="0"/>
              <a:t> connectivity and anhedonia shown after controlling for: age and general distress (solid lines) or age and anhedonia (dashed lines). </a:t>
            </a:r>
            <a:r>
              <a:rPr lang="en-US" sz="1400" dirty="0" smtClean="0">
                <a:solidFill>
                  <a:srgbClr val="FF0000"/>
                </a:solidFill>
              </a:rPr>
              <a:t>Red: links significant for anhedonia after controlling for general distress and age and correcting for multiple comparisons. </a:t>
            </a:r>
            <a:r>
              <a:rPr lang="en-US" sz="1400" dirty="0" smtClean="0"/>
              <a:t>(*</a:t>
            </a:r>
            <a:r>
              <a:rPr lang="en-US" sz="1400" i="1" dirty="0" smtClean="0"/>
              <a:t>P</a:t>
            </a:r>
            <a:r>
              <a:rPr lang="en-US" sz="1400" dirty="0" smtClean="0"/>
              <a:t>&lt;0.05, FDR corrected).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60185"/>
          <a:stretch/>
        </p:blipFill>
        <p:spPr>
          <a:xfrm>
            <a:off x="0" y="1601786"/>
            <a:ext cx="11305462" cy="3922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80555" r="25475" b="13519"/>
          <a:stretch/>
        </p:blipFill>
        <p:spPr>
          <a:xfrm>
            <a:off x="3912831" y="5570299"/>
            <a:ext cx="37592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5" b="20556"/>
          <a:stretch/>
        </p:blipFill>
        <p:spPr>
          <a:xfrm>
            <a:off x="165100" y="1601786"/>
            <a:ext cx="11445938" cy="389248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9100" y="204784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↓ </a:t>
            </a:r>
            <a:r>
              <a:rPr lang="en-US" sz="3600" dirty="0" err="1" smtClean="0"/>
              <a:t>pVMPFC</a:t>
            </a:r>
            <a:r>
              <a:rPr lang="en-US" sz="3600" dirty="0" smtClean="0"/>
              <a:t> Connectivity to Reward Regions in MDD: </a:t>
            </a:r>
          </a:p>
          <a:p>
            <a:pPr algn="ctr"/>
            <a:r>
              <a:rPr lang="en-US" sz="3600" dirty="0"/>
              <a:t>S</a:t>
            </a:r>
            <a:r>
              <a:rPr lang="en-US" sz="3600" dirty="0" smtClean="0"/>
              <a:t>pecific to Anhedonia (vs General Distress)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005932" y="5524500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84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179" r="50000" b="73055"/>
          <a:stretch/>
        </p:blipFill>
        <p:spPr>
          <a:xfrm>
            <a:off x="482600" y="1879599"/>
            <a:ext cx="3951390" cy="2071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1879599"/>
            <a:ext cx="61848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↓ vmPFC → Frontotemporal (Auditory) Connectivity in MDD-Anhedonia:</a:t>
            </a:r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Right middle temporal gyrus/superior temporal sulcus (MTG/STS)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Right inferior frontal gyrus (IFG) pars </a:t>
            </a:r>
            <a:r>
              <a:rPr lang="en-US" dirty="0" err="1" smtClean="0"/>
              <a:t>opercularis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Both track &amp; process elements of sound/music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Interact with mesolimbic reward system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pVMPFC connectivity in MDD-Anhenodia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3" t="1500" r="4078" b="74669"/>
          <a:stretch/>
        </p:blipFill>
        <p:spPr>
          <a:xfrm>
            <a:off x="433490" y="4228706"/>
            <a:ext cx="4000500" cy="18923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759" r="52100" b="28243"/>
          <a:stretch/>
        </p:blipFill>
        <p:spPr>
          <a:xfrm>
            <a:off x="482600" y="1879600"/>
            <a:ext cx="3644760" cy="2071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3" t="5315" r="963" b="17992"/>
          <a:stretch/>
        </p:blipFill>
        <p:spPr>
          <a:xfrm>
            <a:off x="433491" y="4228705"/>
            <a:ext cx="4000500" cy="22200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593" y="6489259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117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179" r="50000" b="73055"/>
          <a:stretch/>
        </p:blipFill>
        <p:spPr>
          <a:xfrm>
            <a:off x="482600" y="1879599"/>
            <a:ext cx="3951390" cy="2071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1879599"/>
            <a:ext cx="6184899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↓ vmPFC → Frontotemporal (Auditory) Connectivity in MDD-Anhedonia: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Anhedonia may disrupt the ability to experience pleasure from positive auditory stimuli (like music) which requires successful integration of sensory perception with reward-related cognitive and evaluative processes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Inability to engage with positively valenced music stimuli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Both groups rated the music as pleasant</a:t>
            </a:r>
          </a:p>
          <a:p>
            <a:pPr marL="742950" lvl="1" indent="-285750">
              <a:buFont typeface="Arial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MDD </a:t>
            </a:r>
            <a:r>
              <a:rPr lang="en-US" dirty="0" err="1" smtClean="0">
                <a:solidFill>
                  <a:srgbClr val="002060"/>
                </a:solidFill>
              </a:rPr>
              <a:t>pt’s</a:t>
            </a:r>
            <a:r>
              <a:rPr lang="en-US" dirty="0" smtClean="0">
                <a:solidFill>
                  <a:srgbClr val="002060"/>
                </a:solidFill>
              </a:rPr>
              <a:t> are not impaired at rating pleasantness of musical stimuli, but may experience pleasurable stimuli differently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pVMPFC connectivity in MDD-Anhenodia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3" t="1500" r="4078" b="74669"/>
          <a:stretch/>
        </p:blipFill>
        <p:spPr>
          <a:xfrm>
            <a:off x="433490" y="4228706"/>
            <a:ext cx="4000500" cy="18923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759" r="52100" b="28243"/>
          <a:stretch/>
        </p:blipFill>
        <p:spPr>
          <a:xfrm>
            <a:off x="482600" y="1879600"/>
            <a:ext cx="3644760" cy="2071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3" t="5315" r="963" b="17992"/>
          <a:stretch/>
        </p:blipFill>
        <p:spPr>
          <a:xfrm>
            <a:off x="433491" y="4228705"/>
            <a:ext cx="4000500" cy="22200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0612" y="6294873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47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365125"/>
            <a:ext cx="10904622" cy="1325563"/>
          </a:xfrm>
        </p:spPr>
        <p:txBody>
          <a:bodyPr/>
          <a:lstStyle/>
          <a:p>
            <a:r>
              <a:rPr lang="en-US" dirty="0" smtClean="0"/>
              <a:t>Iowa Gambling Task: Impulsive Decision-Making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1165" y="2050213"/>
            <a:ext cx="5618747" cy="435133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Assessment of decision-making ability: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- in uncertainty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- based on emotion-guided evaluation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Indicates risk preference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Indicates reward/penalty responses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0213"/>
            <a:ext cx="5080000" cy="2832100"/>
          </a:xfrm>
        </p:spPr>
      </p:pic>
      <p:sp>
        <p:nvSpPr>
          <p:cNvPr id="8" name="Rectangle 7"/>
          <p:cNvSpPr/>
          <p:nvPr/>
        </p:nvSpPr>
        <p:spPr>
          <a:xfrm>
            <a:off x="838200" y="5197709"/>
            <a:ext cx="417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editthis.info</a:t>
            </a:r>
            <a:r>
              <a:rPr lang="en-US" dirty="0" smtClean="0"/>
              <a:t>/psy3242/</a:t>
            </a:r>
            <a:r>
              <a:rPr lang="en-US" dirty="0" err="1" smtClean="0"/>
              <a:t>File:Decks.jpg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76800" y="1879599"/>
            <a:ext cx="6184899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↓ vmPFC → Frontotemporal (Auditory) Connectivity in MDD-Anhedonia:</a:t>
            </a:r>
          </a:p>
          <a:p>
            <a:pPr marL="285750" indent="-285750">
              <a:buFont typeface="Arial" charset="0"/>
              <a:buChar char="•"/>
            </a:pPr>
            <a:endParaRPr lang="en-US" b="1" u="sng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Anhedonia may disrupt the ability to experience pleasure from positive auditory stimuli (like music) which requires successful integration of sensory perception with reward-related cognitive and evaluative processes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Could reduced vmPFC connectivity to taste processing regions (</a:t>
            </a:r>
            <a:r>
              <a:rPr lang="en-US" b="1" u="sng" dirty="0" smtClean="0">
                <a:solidFill>
                  <a:srgbClr val="FF0000"/>
                </a:solidFill>
              </a:rPr>
              <a:t>gustatory cortex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u="sng" dirty="0" smtClean="0">
                <a:solidFill>
                  <a:srgbClr val="FF0000"/>
                </a:solidFill>
              </a:rPr>
              <a:t>anterior insula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u="sng" dirty="0" smtClean="0">
                <a:solidFill>
                  <a:srgbClr val="FF0000"/>
                </a:solidFill>
              </a:rPr>
              <a:t>frontal operculum</a:t>
            </a:r>
            <a:r>
              <a:rPr lang="en-US" b="1" dirty="0" smtClean="0">
                <a:solidFill>
                  <a:srgbClr val="FF0000"/>
                </a:solidFill>
              </a:rPr>
              <a:t>) disrupt ability to experience pleasure from positive gustatory stimuli (like food) for patients with eating disorders? Or alter taste stimuli experience?</a:t>
            </a:r>
          </a:p>
          <a:p>
            <a:pPr marL="285750" indent="-285750">
              <a:buFont typeface="Arial" charset="0"/>
              <a:buChar char="•"/>
            </a:pPr>
            <a:endParaRPr lang="en-US" sz="1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pVMPFC connectivity in MDD-Anhenodia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3" t="1500" r="4078" b="74669"/>
          <a:stretch/>
        </p:blipFill>
        <p:spPr>
          <a:xfrm>
            <a:off x="433490" y="4228706"/>
            <a:ext cx="4000500" cy="1892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3" t="5315" r="963" b="17992"/>
          <a:stretch/>
        </p:blipFill>
        <p:spPr>
          <a:xfrm>
            <a:off x="433491" y="4228705"/>
            <a:ext cx="4000500" cy="2220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6" y="1945721"/>
            <a:ext cx="3938934" cy="19552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3489" y="6071515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>
                <a:solidFill>
                  <a:schemeClr val="bg1"/>
                </a:solidFill>
              </a:rPr>
              <a:t>(Young et al., 2016)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9100" y="6215995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Strength </a:t>
            </a:r>
            <a:r>
              <a:rPr lang="en-US" sz="1200" dirty="0" smtClean="0"/>
              <a:t>of partial correlations between </a:t>
            </a:r>
            <a:r>
              <a:rPr lang="en-US" sz="1200" dirty="0" err="1" smtClean="0"/>
              <a:t>pVMPFC</a:t>
            </a:r>
            <a:r>
              <a:rPr lang="en-US" sz="1200" dirty="0" smtClean="0"/>
              <a:t> connectivity and anhedonia shown after controlling for: age and general distress (solid lines) or age and anhedonia (dashed lines). </a:t>
            </a:r>
            <a:r>
              <a:rPr lang="en-US" sz="1200" dirty="0" smtClean="0">
                <a:solidFill>
                  <a:srgbClr val="FF0000"/>
                </a:solidFill>
              </a:rPr>
              <a:t>Red: links significant for anhedonia after controlling for general distress and age and correcting for multiple comparisons. </a:t>
            </a:r>
            <a:r>
              <a:rPr lang="en-US" sz="1200" dirty="0" smtClean="0"/>
              <a:t>(*</a:t>
            </a:r>
            <a:r>
              <a:rPr lang="en-US" sz="1200" i="1" dirty="0" smtClean="0"/>
              <a:t>P</a:t>
            </a:r>
            <a:r>
              <a:rPr lang="en-US" sz="1200" dirty="0" smtClean="0"/>
              <a:t>&lt;0.05, FDR corrected).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9100" y="190496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 smtClean="0"/>
              <a:t>↓ Activity-Dependent </a:t>
            </a:r>
            <a:r>
              <a:rPr lang="en-US" sz="3400" dirty="0" err="1" smtClean="0"/>
              <a:t>pVMPFC</a:t>
            </a:r>
            <a:r>
              <a:rPr lang="en-US" sz="3400" dirty="0" smtClean="0"/>
              <a:t> Connectivity in MDD-Anhedonia</a:t>
            </a:r>
            <a:endParaRPr lang="en-US" sz="3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r="50966" b="60185"/>
          <a:stretch/>
        </p:blipFill>
        <p:spPr>
          <a:xfrm>
            <a:off x="419100" y="1361834"/>
            <a:ext cx="3123215" cy="2210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80555" r="25475" b="13519"/>
          <a:stretch/>
        </p:blipFill>
        <p:spPr>
          <a:xfrm>
            <a:off x="3912831" y="5570299"/>
            <a:ext cx="37592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5" r="50638" b="20556"/>
          <a:stretch/>
        </p:blipFill>
        <p:spPr>
          <a:xfrm>
            <a:off x="561975" y="3800069"/>
            <a:ext cx="3225842" cy="2222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3757" y="1322982"/>
            <a:ext cx="68865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Anhedonia was differentially associated with </a:t>
            </a:r>
            <a:r>
              <a:rPr lang="en-US" dirty="0" err="1" smtClean="0"/>
              <a:t>pVMPFC</a:t>
            </a:r>
            <a:r>
              <a:rPr lang="en-US" dirty="0" smtClean="0"/>
              <a:t> connectivity: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when processing pleasant musical stimuli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but not during rest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Specific to music (not scrambled stimuli)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Anhedonia reflects a lack of engagement between </a:t>
            </a:r>
            <a:r>
              <a:rPr lang="en-US" b="1" dirty="0" err="1" smtClean="0">
                <a:solidFill>
                  <a:srgbClr val="002060"/>
                </a:solidFill>
              </a:rPr>
              <a:t>pVMPFC</a:t>
            </a:r>
            <a:r>
              <a:rPr lang="en-US" b="1" dirty="0" smtClean="0">
                <a:solidFill>
                  <a:srgbClr val="002060"/>
                </a:solidFill>
              </a:rPr>
              <a:t> and reward-related functional circuits:</a:t>
            </a:r>
          </a:p>
          <a:p>
            <a:pPr marL="742950" lvl="1" indent="-285750">
              <a:buFont typeface="Arial" charset="0"/>
              <a:buChar char="•"/>
            </a:pPr>
            <a:endParaRPr lang="en-US" b="1" dirty="0">
              <a:solidFill>
                <a:srgbClr val="00206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When encountering pleasurable stimuli</a:t>
            </a:r>
          </a:p>
          <a:p>
            <a:pPr marL="742950" lvl="1" indent="-285750">
              <a:buFont typeface="Arial" charset="0"/>
              <a:buChar char="•"/>
            </a:pPr>
            <a:endParaRPr lang="en-US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b="1" u="sng" dirty="0" smtClean="0">
                <a:solidFill>
                  <a:srgbClr val="002060"/>
                </a:solidFill>
              </a:rPr>
              <a:t>(vs constant static deficit in connectivity)</a:t>
            </a:r>
            <a:endParaRPr lang="en-US" b="1" u="sng" dirty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77144" y="5619610"/>
            <a:ext cx="159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(Young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71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56" y="340039"/>
            <a:ext cx="7685088" cy="616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 smtClean="0"/>
              <a:t>Pervasive disturbances in: </a:t>
            </a:r>
          </a:p>
          <a:p>
            <a:endParaRPr lang="en-US" sz="3500" dirty="0" smtClean="0"/>
          </a:p>
          <a:p>
            <a:r>
              <a:rPr lang="en-US" sz="3500" dirty="0" smtClean="0"/>
              <a:t>Mood regulation</a:t>
            </a:r>
          </a:p>
          <a:p>
            <a:endParaRPr lang="en-US" sz="3500" dirty="0" smtClean="0"/>
          </a:p>
          <a:p>
            <a:r>
              <a:rPr lang="en-US" sz="3500" dirty="0" smtClean="0"/>
              <a:t>Reward sensitivity</a:t>
            </a:r>
          </a:p>
          <a:p>
            <a:endParaRPr lang="en-US" sz="3500" dirty="0" smtClean="0"/>
          </a:p>
          <a:p>
            <a:r>
              <a:rPr lang="en-US" sz="3500" dirty="0" smtClean="0"/>
              <a:t>Cognitive control</a:t>
            </a:r>
          </a:p>
          <a:p>
            <a:endParaRPr lang="en-US" sz="3500" dirty="0" smtClean="0"/>
          </a:p>
          <a:p>
            <a:r>
              <a:rPr lang="en-US" sz="3500" dirty="0" err="1" smtClean="0"/>
              <a:t>Neurovegetative</a:t>
            </a:r>
            <a:r>
              <a:rPr lang="en-US" sz="3500" dirty="0" smtClean="0"/>
              <a:t> functioning</a:t>
            </a:r>
          </a:p>
          <a:p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2"/>
          <a:stretch/>
        </p:blipFill>
        <p:spPr>
          <a:xfrm>
            <a:off x="6557022" y="1825625"/>
            <a:ext cx="4542778" cy="394351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MDD: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40500" y="5827880"/>
            <a:ext cx="4813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/>
              <a:t>http://</a:t>
            </a:r>
            <a:r>
              <a:rPr lang="en-US" sz="1200" dirty="0" err="1" smtClean="0"/>
              <a:t>i.huffpost.com</a:t>
            </a:r>
            <a:r>
              <a:rPr lang="en-US" sz="1200" dirty="0" smtClean="0"/>
              <a:t>/gen/2063534/images/o-DEPRESSION-</a:t>
            </a:r>
            <a:r>
              <a:rPr lang="en-US" sz="1200" dirty="0" err="1" smtClean="0"/>
              <a:t>facebook.jpg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1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500" dirty="0" smtClean="0"/>
              <a:t>Disordered functioning in distributed neural systems: </a:t>
            </a:r>
          </a:p>
          <a:p>
            <a:endParaRPr lang="en-US" sz="3500" dirty="0" smtClean="0"/>
          </a:p>
          <a:p>
            <a:r>
              <a:rPr lang="en-US" sz="3500" u="sng" dirty="0" smtClean="0"/>
              <a:t>Ventral</a:t>
            </a:r>
            <a:r>
              <a:rPr lang="en-US" sz="3500" dirty="0" smtClean="0"/>
              <a:t>, medial, &amp; lateral PFC</a:t>
            </a:r>
          </a:p>
          <a:p>
            <a:endParaRPr lang="en-US" sz="3500" dirty="0" smtClean="0"/>
          </a:p>
          <a:p>
            <a:r>
              <a:rPr lang="en-US" sz="3500" dirty="0" smtClean="0"/>
              <a:t>Rostral &amp; ventral ACC</a:t>
            </a:r>
          </a:p>
          <a:p>
            <a:endParaRPr lang="en-US" sz="3500" dirty="0" smtClean="0"/>
          </a:p>
          <a:p>
            <a:r>
              <a:rPr lang="en-US" sz="3500" dirty="0" smtClean="0"/>
              <a:t>Interconnected subcortical regions</a:t>
            </a:r>
          </a:p>
          <a:p>
            <a:endParaRPr lang="en-US" sz="3500" dirty="0" smtClean="0"/>
          </a:p>
          <a:p>
            <a:r>
              <a:rPr lang="en-US" sz="3500" dirty="0" smtClean="0"/>
              <a:t>vmPFC &amp; sgACC: prominent models of depression</a:t>
            </a:r>
          </a:p>
          <a:p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MDD: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11950" y="5163364"/>
            <a:ext cx="4813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sites.tufts.edu</a:t>
            </a:r>
            <a:r>
              <a:rPr lang="en-US" sz="1200" dirty="0" smtClean="0"/>
              <a:t>/</a:t>
            </a:r>
            <a:r>
              <a:rPr lang="en-US" sz="1200" dirty="0" err="1" smtClean="0"/>
              <a:t>emotiononthebrain</a:t>
            </a:r>
            <a:r>
              <a:rPr lang="en-US" sz="1200" dirty="0" smtClean="0"/>
              <a:t>/files/2014/11/</a:t>
            </a:r>
            <a:r>
              <a:rPr lang="en-US" sz="1200" dirty="0" err="1" smtClean="0"/>
              <a:t>Untitled.png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825625"/>
            <a:ext cx="4765048" cy="338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500" dirty="0" smtClean="0"/>
              <a:t>ACC: Anterior Cingulate Cortex</a:t>
            </a:r>
            <a:endParaRPr lang="en-US" sz="25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800" dirty="0" smtClean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100" dirty="0" smtClean="0"/>
              <a:t>Emotion modulation</a:t>
            </a:r>
            <a:endParaRPr lang="en-US" sz="17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en-US" sz="19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500" dirty="0"/>
              <a:t>s</a:t>
            </a:r>
            <a:r>
              <a:rPr lang="en-US" sz="2500" dirty="0" smtClean="0"/>
              <a:t>gACC: </a:t>
            </a:r>
            <a:r>
              <a:rPr lang="en-US" sz="2500" dirty="0" err="1" smtClean="0"/>
              <a:t>subgenual</a:t>
            </a:r>
            <a:r>
              <a:rPr lang="en-US" sz="2500" dirty="0" smtClean="0"/>
              <a:t> ACC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en-US" sz="17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100" dirty="0" smtClean="0"/>
              <a:t>↓ gray matter volume in MDD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2300"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100" dirty="0"/>
              <a:t>↓ glia, not neurons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2100" dirty="0" smtClean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100" dirty="0" smtClean="0"/>
              <a:t>↑ metabolic activity in MDD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en-US" sz="1700" dirty="0" smtClean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100" dirty="0" smtClean="0"/>
              <a:t>Antidepressants ↓ sgACC activity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endParaRPr lang="en-US" sz="1700" dirty="0" smtClean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100" dirty="0" smtClean="0"/>
              <a:t>sgACC deep </a:t>
            </a:r>
            <a:r>
              <a:rPr lang="en-US" sz="2100" dirty="0"/>
              <a:t>brain stimulation </a:t>
            </a:r>
            <a:r>
              <a:rPr lang="en-US" sz="2100" dirty="0" smtClean="0"/>
              <a:t>↓ MDD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21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5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sgACC </a:t>
            </a:r>
            <a:r>
              <a:rPr lang="en-US" dirty="0" err="1" smtClean="0"/>
              <a:t>Dysfunctioning</a:t>
            </a:r>
            <a:r>
              <a:rPr lang="en-US" dirty="0" smtClean="0"/>
              <a:t> in Depression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11950" y="5163364"/>
            <a:ext cx="4813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sites.tufts.edu</a:t>
            </a:r>
            <a:r>
              <a:rPr lang="en-US" sz="1200" dirty="0" smtClean="0"/>
              <a:t>/</a:t>
            </a:r>
            <a:r>
              <a:rPr lang="en-US" sz="1200" dirty="0" err="1" smtClean="0"/>
              <a:t>emotiononthebrain</a:t>
            </a:r>
            <a:r>
              <a:rPr lang="en-US" sz="1200" dirty="0" smtClean="0"/>
              <a:t>/files/2014/11/</a:t>
            </a:r>
            <a:r>
              <a:rPr lang="en-US" sz="1200" dirty="0" err="1" smtClean="0"/>
              <a:t>Untitled.png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825625"/>
            <a:ext cx="4765048" cy="33893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5950" y="6311900"/>
            <a:ext cx="6096000" cy="2991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(</a:t>
            </a:r>
            <a:r>
              <a:rPr lang="en-US" sz="1200" dirty="0" err="1"/>
              <a:t>Drevets</a:t>
            </a:r>
            <a:r>
              <a:rPr lang="en-US" sz="1200" dirty="0"/>
              <a:t>, </a:t>
            </a:r>
            <a:r>
              <a:rPr lang="en-US" sz="1200" dirty="0" err="1"/>
              <a:t>Savitz</a:t>
            </a:r>
            <a:r>
              <a:rPr lang="en-US" sz="1200" dirty="0"/>
              <a:t>, &amp; Trimble. The sgACC in mood disorders. </a:t>
            </a:r>
            <a:r>
              <a:rPr lang="en-US" sz="1200" i="1" dirty="0"/>
              <a:t>CNS </a:t>
            </a:r>
            <a:r>
              <a:rPr lang="en-US" sz="1200" i="1" dirty="0" err="1"/>
              <a:t>Spectr</a:t>
            </a:r>
            <a:r>
              <a:rPr lang="en-US" sz="1200" i="1" dirty="0"/>
              <a:t>.</a:t>
            </a:r>
            <a:r>
              <a:rPr lang="en-US" sz="1200" dirty="0"/>
              <a:t> 2008)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87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500" dirty="0" smtClean="0"/>
              <a:t>Reliance on a priori selection of “seed” regions</a:t>
            </a:r>
          </a:p>
          <a:p>
            <a:pPr lvl="1"/>
            <a:endParaRPr lang="en-US" sz="3100" dirty="0" smtClean="0"/>
          </a:p>
          <a:p>
            <a:pPr lvl="1"/>
            <a:r>
              <a:rPr lang="en-US" sz="3100" dirty="0" smtClean="0"/>
              <a:t>Restricts interpretation of results</a:t>
            </a:r>
          </a:p>
          <a:p>
            <a:pPr lvl="1"/>
            <a:endParaRPr lang="en-US" sz="3100" dirty="0" smtClean="0"/>
          </a:p>
          <a:p>
            <a:pPr lvl="1"/>
            <a:r>
              <a:rPr lang="en-US" sz="3100" dirty="0" smtClean="0"/>
              <a:t>Doesn't provide comprehensive method for examining connectivity outside of ROIs </a:t>
            </a:r>
          </a:p>
          <a:p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Research Limitations: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11950" y="5163364"/>
            <a:ext cx="4813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sites.tufts.edu</a:t>
            </a:r>
            <a:r>
              <a:rPr lang="en-US" sz="1200" dirty="0" smtClean="0"/>
              <a:t>/</a:t>
            </a:r>
            <a:r>
              <a:rPr lang="en-US" sz="1200" dirty="0" err="1" smtClean="0"/>
              <a:t>emotiononthebrain</a:t>
            </a:r>
            <a:r>
              <a:rPr lang="en-US" sz="1200" dirty="0" smtClean="0"/>
              <a:t>/files/2014/11/</a:t>
            </a:r>
            <a:r>
              <a:rPr lang="en-US" sz="1200" dirty="0" err="1" smtClean="0"/>
              <a:t>Untitled.png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825625"/>
            <a:ext cx="4765048" cy="338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500" dirty="0" smtClean="0"/>
              <a:t>Based on graph theory</a:t>
            </a:r>
          </a:p>
          <a:p>
            <a:endParaRPr lang="en-US" sz="3500" dirty="0"/>
          </a:p>
          <a:p>
            <a:r>
              <a:rPr lang="en-US" sz="3500" dirty="0" smtClean="0"/>
              <a:t>Measures connectivity of all voxels in brain relative to all other voxels</a:t>
            </a:r>
          </a:p>
          <a:p>
            <a:endParaRPr lang="en-US" sz="3500" dirty="0" smtClean="0"/>
          </a:p>
          <a:p>
            <a:r>
              <a:rPr lang="en-US" sz="3500" dirty="0" smtClean="0"/>
              <a:t>Data-driven approach</a:t>
            </a:r>
          </a:p>
          <a:p>
            <a:endParaRPr lang="en-US" sz="3500" dirty="0" smtClean="0"/>
          </a:p>
          <a:p>
            <a:r>
              <a:rPr lang="en-US" sz="3500" dirty="0" smtClean="0"/>
              <a:t>Powerful, replicable biomarker to identify major intrinsic brain networks that </a:t>
            </a:r>
          </a:p>
          <a:p>
            <a:pPr lvl="1"/>
            <a:endParaRPr lang="en-US" sz="3100" dirty="0"/>
          </a:p>
          <a:p>
            <a:pPr lvl="1"/>
            <a:r>
              <a:rPr lang="en-US" sz="3100" dirty="0" smtClean="0"/>
              <a:t>correlate with normal brain functions </a:t>
            </a:r>
            <a:endParaRPr lang="en-US" sz="3100" dirty="0"/>
          </a:p>
          <a:p>
            <a:pPr lvl="1"/>
            <a:endParaRPr lang="en-US" sz="3100" dirty="0" smtClean="0"/>
          </a:p>
          <a:p>
            <a:pPr lvl="1"/>
            <a:r>
              <a:rPr lang="en-US" sz="3100" dirty="0" smtClean="0"/>
              <a:t>and are disrupted in disorders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Brain Connectivity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11950" y="5163364"/>
            <a:ext cx="4813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sites.tufts.edu</a:t>
            </a:r>
            <a:r>
              <a:rPr lang="en-US" sz="1200" dirty="0" smtClean="0"/>
              <a:t>/</a:t>
            </a:r>
            <a:r>
              <a:rPr lang="en-US" sz="1200" dirty="0" err="1" smtClean="0"/>
              <a:t>emotiononthebrain</a:t>
            </a:r>
            <a:r>
              <a:rPr lang="en-US" sz="1200" dirty="0" smtClean="0"/>
              <a:t>/files/2014/11/</a:t>
            </a:r>
            <a:r>
              <a:rPr lang="en-US" sz="1200" dirty="0" err="1" smtClean="0"/>
              <a:t>Untitled.png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825625"/>
            <a:ext cx="4765048" cy="33893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4600" y="5961519"/>
            <a:ext cx="5867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Hong, </a:t>
            </a:r>
            <a:r>
              <a:rPr lang="en-US" sz="1200" dirty="0" err="1" smtClean="0"/>
              <a:t>Zalesky</a:t>
            </a:r>
            <a:r>
              <a:rPr lang="en-US" sz="1200" dirty="0" smtClean="0"/>
              <a:t>, </a:t>
            </a:r>
            <a:r>
              <a:rPr lang="en-US" sz="1200" dirty="0" err="1" smtClean="0"/>
              <a:t>Cocchi</a:t>
            </a:r>
            <a:r>
              <a:rPr lang="en-US" sz="1200" dirty="0" smtClean="0"/>
              <a:t>, </a:t>
            </a:r>
            <a:r>
              <a:rPr lang="en-US" sz="1200" dirty="0" err="1" smtClean="0"/>
              <a:t>Fornito</a:t>
            </a:r>
            <a:r>
              <a:rPr lang="en-US" sz="1200" dirty="0" smtClean="0"/>
              <a:t>, Choi, Kim, Suh, Kim, Kim, &amp; Yi.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One. 2013. </a:t>
            </a:r>
            <a:r>
              <a:rPr lang="en-US" sz="1000" dirty="0" smtClean="0"/>
              <a:t>http://</a:t>
            </a:r>
            <a:r>
              <a:rPr lang="en-US" sz="1000" dirty="0" err="1" smtClean="0"/>
              <a:t>yourbrainonporn.com</a:t>
            </a:r>
            <a:r>
              <a:rPr lang="en-US" sz="1000" dirty="0" smtClean="0"/>
              <a:t>/decreased-functional-brain-connectivity-adolescents-internet-addiction-2013</a:t>
            </a:r>
            <a:endParaRPr lang="en-US" sz="1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111812" y="1626195"/>
            <a:ext cx="5351462" cy="4013597"/>
            <a:chOff x="6247293" y="1690688"/>
            <a:chExt cx="5351462" cy="40135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2"/>
            <a:stretch/>
          </p:blipFill>
          <p:spPr>
            <a:xfrm>
              <a:off x="6247293" y="1825625"/>
              <a:ext cx="5351462" cy="38786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997696" y="1690688"/>
              <a:ext cx="402336" cy="485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10782" y="1690688"/>
              <a:ext cx="402336" cy="485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fontScale="62500" lnSpcReduction="20000"/>
          </a:bodyPr>
          <a:lstStyle/>
          <a:p>
            <a:r>
              <a:rPr lang="en-US" sz="3500" dirty="0" smtClean="0"/>
              <a:t>Outpatient Recruitment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Ensures MDD Diagnosis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Major Depressive Disorder (MDD, n=51)</a:t>
            </a:r>
          </a:p>
          <a:p>
            <a:pPr lvl="2"/>
            <a:r>
              <a:rPr lang="en-US" dirty="0" smtClean="0"/>
              <a:t>29 (57%)♀, 22 (43%)♂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Healthy Controls (HC, n=25) </a:t>
            </a:r>
          </a:p>
          <a:p>
            <a:pPr lvl="2"/>
            <a:r>
              <a:rPr lang="en-US" dirty="0" smtClean="0"/>
              <a:t>12 (48%)♀, 13 (52%)♂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Free of psychotropic medications for ≤ 1 </a:t>
            </a:r>
            <a:r>
              <a:rPr lang="en-US" dirty="0" err="1" smtClean="0"/>
              <a:t>wk</a:t>
            </a:r>
            <a:r>
              <a:rPr lang="en-US" dirty="0" smtClean="0"/>
              <a:t> p/t scan</a:t>
            </a:r>
          </a:p>
          <a:p>
            <a:pPr lvl="2"/>
            <a:r>
              <a:rPr lang="en-US" dirty="0" smtClean="0"/>
              <a:t>Includes SSRIs, SNRIs, tricyclics</a:t>
            </a:r>
          </a:p>
          <a:p>
            <a:endParaRPr lang="en-US" dirty="0" smtClean="0"/>
          </a:p>
          <a:p>
            <a:r>
              <a:rPr lang="en-US" sz="3500" dirty="0" smtClean="0"/>
              <a:t>Pre-Scan Depression Assessment 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Montgomery-</a:t>
            </a:r>
            <a:r>
              <a:rPr lang="en-US" dirty="0" err="1" smtClean="0"/>
              <a:t>Åsberg</a:t>
            </a:r>
            <a:r>
              <a:rPr lang="en-US" dirty="0" smtClean="0"/>
              <a:t> Depression Rating Scale (MADRS)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Hamilton Anxiety Rating Scale (HAM-A)</a:t>
            </a:r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2"/>
          <a:stretch/>
        </p:blipFill>
        <p:spPr>
          <a:xfrm>
            <a:off x="6557022" y="1825625"/>
            <a:ext cx="4542778" cy="394351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40500" y="5827880"/>
            <a:ext cx="48133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/>
              <a:t>http://</a:t>
            </a:r>
            <a:r>
              <a:rPr lang="en-US" sz="1200" dirty="0" err="1" smtClean="0"/>
              <a:t>i.huffpost.com</a:t>
            </a:r>
            <a:r>
              <a:rPr lang="en-US" sz="1200" dirty="0" smtClean="0"/>
              <a:t>/gen/2063534/images/o-DEPRESSION-</a:t>
            </a:r>
            <a:r>
              <a:rPr lang="en-US" sz="1200" dirty="0" err="1" smtClean="0"/>
              <a:t>facebook.jpg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20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fontScale="55000" lnSpcReduction="20000"/>
          </a:bodyPr>
          <a:lstStyle/>
          <a:p>
            <a:r>
              <a:rPr lang="en-US" sz="3500" dirty="0" smtClean="0"/>
              <a:t>Outpatient Recruitment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Ensures MDD Diagnosis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Major Depressive Disorder (MDD, n=51)</a:t>
            </a:r>
          </a:p>
          <a:p>
            <a:pPr lvl="2"/>
            <a:r>
              <a:rPr lang="en-US" dirty="0" smtClean="0"/>
              <a:t>29 (57%)♀, 22 (43%)♂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Healthy Controls (HC, n=25) </a:t>
            </a:r>
          </a:p>
          <a:p>
            <a:pPr lvl="2"/>
            <a:r>
              <a:rPr lang="en-US" dirty="0" smtClean="0"/>
              <a:t>12 (48%)♀, 13 (52%)♂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Free of psychotropic medications for ≤ 1 </a:t>
            </a:r>
            <a:r>
              <a:rPr lang="en-US" dirty="0" err="1" smtClean="0"/>
              <a:t>wk</a:t>
            </a:r>
            <a:r>
              <a:rPr lang="en-US" dirty="0" smtClean="0"/>
              <a:t> p/t scan</a:t>
            </a:r>
          </a:p>
          <a:p>
            <a:pPr lvl="2"/>
            <a:r>
              <a:rPr lang="en-US" dirty="0" smtClean="0"/>
              <a:t>Includes SSRIs, SNRIs, tricyclics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9 participants required “washout”</a:t>
            </a:r>
          </a:p>
          <a:p>
            <a:endParaRPr lang="en-US" dirty="0" smtClean="0"/>
          </a:p>
          <a:p>
            <a:r>
              <a:rPr lang="en-US" sz="3500" dirty="0" smtClean="0"/>
              <a:t>Pre-Scan Depression Assessment 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Montgomery-</a:t>
            </a:r>
            <a:r>
              <a:rPr lang="en-US" dirty="0" err="1" smtClean="0"/>
              <a:t>Åsberg</a:t>
            </a:r>
            <a:r>
              <a:rPr lang="en-US" dirty="0" smtClean="0"/>
              <a:t> Depression Rating Scale (MADRS)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Hamilton Anxiety Rating Scale (HAM-A)</a:t>
            </a:r>
          </a:p>
          <a:p>
            <a:pPr lvl="1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72200" y="1690687"/>
            <a:ext cx="5181600" cy="4486275"/>
          </a:xfrm>
        </p:spPr>
        <p:txBody>
          <a:bodyPr>
            <a:normAutofit fontScale="55000" lnSpcReduction="20000"/>
          </a:bodyPr>
          <a:lstStyle/>
          <a:p>
            <a:r>
              <a:rPr lang="en-US" sz="3500" dirty="0" smtClean="0"/>
              <a:t>MRI Scan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Total resting state acquisition: 4 min</a:t>
            </a:r>
          </a:p>
          <a:p>
            <a:pPr lvl="1"/>
            <a:endParaRPr lang="en-US" dirty="0" smtClean="0"/>
          </a:p>
          <a:p>
            <a:pPr lvl="1"/>
            <a:r>
              <a:rPr lang="en-US" u="sng" dirty="0" smtClean="0"/>
              <a:t>Preprocessing:</a:t>
            </a:r>
            <a:r>
              <a:rPr lang="en-US" dirty="0" smtClean="0"/>
              <a:t> brain extraction, motion correction, slice-time correction, spatial smoothing</a:t>
            </a:r>
          </a:p>
          <a:p>
            <a:pPr lvl="1"/>
            <a:endParaRPr lang="en-US" dirty="0" smtClean="0"/>
          </a:p>
          <a:p>
            <a:pPr lvl="1"/>
            <a:r>
              <a:rPr lang="en-US" u="sng" dirty="0" smtClean="0"/>
              <a:t>BOLD quality criteria</a:t>
            </a:r>
            <a:r>
              <a:rPr lang="en-US" dirty="0" smtClean="0"/>
              <a:t>: signal-to-noise ratio &gt;100, no single frame movements &gt; 1 functional voxel</a:t>
            </a:r>
          </a:p>
          <a:p>
            <a:pPr lvl="1"/>
            <a:endParaRPr lang="en-US" dirty="0"/>
          </a:p>
          <a:p>
            <a:pPr lvl="1"/>
            <a:r>
              <a:rPr lang="en-US" u="sng" dirty="0" smtClean="0"/>
              <a:t>Remove spurious signals</a:t>
            </a:r>
            <a:r>
              <a:rPr lang="en-US" dirty="0" smtClean="0"/>
              <a:t>: regression of 6 rigid-body motion parameter, CSF, white matter, global brain signal out of each voxel’s time series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Processing &amp; Analysis: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Global signal regression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Global Brain Connectivity </a:t>
            </a:r>
            <a:r>
              <a:rPr lang="en-US" dirty="0" smtClean="0"/>
              <a:t>(GBC)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700" smtClean="0"/>
              <a:t>Patients with Anorexia Nervosa (AN) and Binge Eating Disorder (BED) performed worse than Healthy Controls (HC) on Iowa Gambling Task (IGT)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7"/>
          <a:stretch/>
        </p:blipFill>
        <p:spPr>
          <a:xfrm>
            <a:off x="2042606" y="1690688"/>
            <a:ext cx="8106788" cy="44862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729452" y="6317219"/>
            <a:ext cx="873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Aloi</a:t>
            </a:r>
            <a:r>
              <a:rPr lang="en-US" dirty="0" smtClean="0"/>
              <a:t> et al. Decision making, central coherence and set-shifting</a:t>
            </a:r>
            <a:r>
              <a:rPr lang="is-IS" dirty="0" smtClean="0"/>
              <a:t>… </a:t>
            </a:r>
            <a:r>
              <a:rPr lang="en-US" i="1" dirty="0" smtClean="0"/>
              <a:t>BMC Psychiatry</a:t>
            </a:r>
            <a:r>
              <a:rPr lang="en-US" dirty="0" smtClean="0"/>
              <a:t> (2015) 15:6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3500" dirty="0" smtClean="0"/>
              <a:t>Whole brain analysis: Global Brain Connectivity</a:t>
            </a:r>
            <a:endParaRPr lang="en-US" dirty="0" smtClean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Compute Pearson </a:t>
            </a:r>
            <a:r>
              <a:rPr lang="en-US" dirty="0" smtClean="0"/>
              <a:t>correlation </a:t>
            </a:r>
            <a:r>
              <a:rPr lang="en-US" dirty="0" smtClean="0"/>
              <a:t>between given voxel’s time series and every voxel’s time series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Transform all </a:t>
            </a:r>
            <a:r>
              <a:rPr lang="en-US" dirty="0" smtClean="0"/>
              <a:t>correlations </a:t>
            </a:r>
            <a:r>
              <a:rPr lang="en-US" dirty="0" smtClean="0"/>
              <a:t>to Fisher z-values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Compute mean across Fisher z-values (</a:t>
            </a:r>
            <a:r>
              <a:rPr lang="en-US" dirty="0" err="1" smtClean="0"/>
              <a:t>Fz</a:t>
            </a:r>
            <a:r>
              <a:rPr lang="en-US" dirty="0" smtClean="0"/>
              <a:t>)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endParaRPr lang="en-US" dirty="0" smtClean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Generates map for each subject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endParaRPr lang="en-US" dirty="0"/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Each voxel value represents mean connectivity of that voxel with the rest of the brain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Individual maps entered into between group t-test (MDD vs HC)</a:t>
            </a:r>
          </a:p>
          <a:p>
            <a:pPr lvl="2">
              <a:lnSpc>
                <a:spcPct val="140000"/>
              </a:lnSpc>
              <a:spcBef>
                <a:spcPts val="0"/>
              </a:spcBef>
            </a:pPr>
            <a:endParaRPr lang="en-US" dirty="0" smtClean="0"/>
          </a:p>
          <a:p>
            <a:pPr lvl="2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Co-varying for age and gender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72200" y="1690687"/>
            <a:ext cx="5181600" cy="448627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3500" dirty="0" smtClean="0"/>
              <a:t>Whole brain analyses followed by ROI analyses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endParaRPr lang="en-US" sz="3500" dirty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sz="3100" dirty="0" smtClean="0"/>
              <a:t>Restricted to vmPFC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endParaRPr lang="en-US" sz="3100" dirty="0"/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sz="3100" dirty="0" smtClean="0"/>
              <a:t>Relationships between GBC and MDD </a:t>
            </a:r>
            <a:r>
              <a:rPr lang="en-US" sz="3100" dirty="0" err="1" smtClean="0"/>
              <a:t>sx</a:t>
            </a:r>
            <a:r>
              <a:rPr lang="en-US" sz="3100" dirty="0" smtClean="0"/>
              <a:t> severity examined by linear correlation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518"/>
          <a:stretch/>
        </p:blipFill>
        <p:spPr>
          <a:xfrm>
            <a:off x="6345550" y="3933824"/>
            <a:ext cx="4578868" cy="19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Whole-brain Global Connectivity in MDD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7884"/>
            <a:ext cx="5181600" cy="306682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71346"/>
            <a:ext cx="5181600" cy="3259895"/>
          </a:xfrm>
        </p:spPr>
      </p:pic>
      <p:sp>
        <p:nvSpPr>
          <p:cNvPr id="7" name="TextBox 6"/>
          <p:cNvSpPr txBox="1"/>
          <p:nvPr/>
        </p:nvSpPr>
        <p:spPr>
          <a:xfrm>
            <a:off x="838200" y="5838824"/>
            <a:ext cx="1886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Murrough</a:t>
            </a:r>
            <a:r>
              <a:rPr lang="en-US" sz="1400" dirty="0" smtClean="0"/>
              <a:t>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09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76" y="1544384"/>
            <a:ext cx="8019848" cy="4746688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600" y="2249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MDD: ↓ GBC in sgACC and BL vmPFC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1063" y="6291072"/>
            <a:ext cx="1886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Murrough</a:t>
            </a:r>
            <a:r>
              <a:rPr lang="en-US" sz="1400" dirty="0" smtClean="0"/>
              <a:t>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572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MDD: ↓ GBC in sgACC and BL vmPFC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" t="3175" r="33867" b="28319"/>
          <a:stretch/>
        </p:blipFill>
        <p:spPr>
          <a:xfrm>
            <a:off x="1021282" y="1800416"/>
            <a:ext cx="4875280" cy="3320224"/>
          </a:xfrm>
        </p:spPr>
      </p:pic>
      <p:sp>
        <p:nvSpPr>
          <p:cNvPr id="6" name="TextBox 5"/>
          <p:cNvSpPr txBox="1"/>
          <p:nvPr/>
        </p:nvSpPr>
        <p:spPr>
          <a:xfrm>
            <a:off x="838200" y="5435554"/>
            <a:ext cx="10037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Left: </a:t>
            </a:r>
            <a:r>
              <a:rPr lang="en-US" sz="2000" dirty="0" smtClean="0"/>
              <a:t>Clusters where MDD showed significantly less GBC vs healthy controls (HC). </a:t>
            </a:r>
            <a:r>
              <a:rPr lang="en-US" sz="2000" b="1" dirty="0" smtClean="0"/>
              <a:t>Right:</a:t>
            </a:r>
            <a:r>
              <a:rPr lang="en-US" sz="2000" dirty="0" smtClean="0"/>
              <a:t> Clusters of significant </a:t>
            </a:r>
            <a:r>
              <a:rPr lang="en-US" sz="2000" dirty="0" err="1" smtClean="0"/>
              <a:t>dysconnectivity</a:t>
            </a:r>
            <a:r>
              <a:rPr lang="en-US" sz="2000" dirty="0" smtClean="0"/>
              <a:t> in MDD (vs HC) in the </a:t>
            </a:r>
            <a:r>
              <a:rPr lang="en-US" sz="2000" b="1" u="sng" dirty="0" smtClean="0"/>
              <a:t>medial prefrontal cortex </a:t>
            </a:r>
            <a:r>
              <a:rPr lang="en-US" sz="2000" dirty="0" smtClean="0"/>
              <a:t>and </a:t>
            </a:r>
            <a:r>
              <a:rPr lang="en-US" sz="2000" b="1" u="sng" dirty="0" err="1" smtClean="0"/>
              <a:t>subgenual</a:t>
            </a:r>
            <a:r>
              <a:rPr lang="en-US" sz="2000" b="1" u="sng" dirty="0" smtClean="0"/>
              <a:t> anterior </a:t>
            </a:r>
            <a:r>
              <a:rPr lang="en-US" sz="2000" b="1" u="sng" dirty="0" smtClean="0"/>
              <a:t>cingulate</a:t>
            </a:r>
            <a:r>
              <a:rPr lang="en-US" sz="2000" dirty="0" smtClean="0"/>
              <a:t> (</a:t>
            </a:r>
            <a:r>
              <a:rPr lang="en-US" sz="2000" dirty="0" err="1" smtClean="0"/>
              <a:t>Morrough</a:t>
            </a:r>
            <a:r>
              <a:rPr lang="en-US" sz="2000" dirty="0" smtClean="0"/>
              <a:t> et al., 2016).</a:t>
            </a:r>
            <a:endParaRPr lang="en-US" sz="20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77" t="33854" r="4080" b="28740"/>
          <a:stretch/>
        </p:blipFill>
        <p:spPr>
          <a:xfrm>
            <a:off x="6917844" y="1800415"/>
            <a:ext cx="4252875" cy="332022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50992" y="1800415"/>
            <a:ext cx="225553" cy="1698689"/>
            <a:chOff x="5449824" y="1800415"/>
            <a:chExt cx="225553" cy="1698689"/>
          </a:xfrm>
        </p:grpSpPr>
        <p:sp>
          <p:nvSpPr>
            <p:cNvPr id="8" name="Rectangle 7"/>
            <p:cNvSpPr/>
            <p:nvPr/>
          </p:nvSpPr>
          <p:spPr>
            <a:xfrm>
              <a:off x="5449824" y="1800415"/>
              <a:ext cx="201169" cy="2112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74208" y="3287839"/>
              <a:ext cx="201169" cy="2112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003536" y="4202668"/>
            <a:ext cx="1994488" cy="643652"/>
            <a:chOff x="10003536" y="4202668"/>
            <a:chExt cx="1994488" cy="643652"/>
          </a:xfrm>
        </p:grpSpPr>
        <p:sp>
          <p:nvSpPr>
            <p:cNvPr id="11" name="Oval 10"/>
            <p:cNvSpPr/>
            <p:nvPr/>
          </p:nvSpPr>
          <p:spPr>
            <a:xfrm>
              <a:off x="10003536" y="4572000"/>
              <a:ext cx="274320" cy="27432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36277" y="420266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sgACC</a:t>
              </a:r>
              <a:endParaRPr lang="en-US" b="1" dirty="0"/>
            </a:p>
          </p:txBody>
        </p:sp>
        <p:cxnSp>
          <p:nvCxnSpPr>
            <p:cNvPr id="14" name="Straight Connector 13"/>
            <p:cNvCxnSpPr>
              <a:stCxn id="11" idx="6"/>
              <a:endCxn id="12" idx="1"/>
            </p:cNvCxnSpPr>
            <p:nvPr/>
          </p:nvCxnSpPr>
          <p:spPr>
            <a:xfrm flipV="1">
              <a:off x="10277856" y="4387334"/>
              <a:ext cx="958421" cy="321826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9820656" y="2925127"/>
            <a:ext cx="2246298" cy="468344"/>
            <a:chOff x="9820656" y="2925127"/>
            <a:chExt cx="2246298" cy="468344"/>
          </a:xfrm>
        </p:grpSpPr>
        <p:sp>
          <p:nvSpPr>
            <p:cNvPr id="16" name="TextBox 15"/>
            <p:cNvSpPr txBox="1"/>
            <p:nvPr/>
          </p:nvSpPr>
          <p:spPr>
            <a:xfrm>
              <a:off x="11236277" y="3024139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vmPFC</a:t>
              </a:r>
              <a:endParaRPr lang="en-US" b="1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9820656" y="2925127"/>
              <a:ext cx="580745" cy="317332"/>
            </a:xfrm>
            <a:custGeom>
              <a:avLst/>
              <a:gdLst>
                <a:gd name="connsiteX0" fmla="*/ 420624 w 580745"/>
                <a:gd name="connsiteY0" fmla="*/ 147257 h 317332"/>
                <a:gd name="connsiteX1" fmla="*/ 420624 w 580745"/>
                <a:gd name="connsiteY1" fmla="*/ 147257 h 317332"/>
                <a:gd name="connsiteX2" fmla="*/ 219456 w 580745"/>
                <a:gd name="connsiteY2" fmla="*/ 128969 h 317332"/>
                <a:gd name="connsiteX3" fmla="*/ 109728 w 580745"/>
                <a:gd name="connsiteY3" fmla="*/ 55817 h 317332"/>
                <a:gd name="connsiteX4" fmla="*/ 73152 w 580745"/>
                <a:gd name="connsiteY4" fmla="*/ 953 h 317332"/>
                <a:gd name="connsiteX5" fmla="*/ 0 w 580745"/>
                <a:gd name="connsiteY5" fmla="*/ 92393 h 317332"/>
                <a:gd name="connsiteX6" fmla="*/ 73152 w 580745"/>
                <a:gd name="connsiteY6" fmla="*/ 256985 h 317332"/>
                <a:gd name="connsiteX7" fmla="*/ 182880 w 580745"/>
                <a:gd name="connsiteY7" fmla="*/ 293561 h 317332"/>
                <a:gd name="connsiteX8" fmla="*/ 237744 w 580745"/>
                <a:gd name="connsiteY8" fmla="*/ 311849 h 317332"/>
                <a:gd name="connsiteX9" fmla="*/ 566928 w 580745"/>
                <a:gd name="connsiteY9" fmla="*/ 293561 h 317332"/>
                <a:gd name="connsiteX10" fmla="*/ 530352 w 580745"/>
                <a:gd name="connsiteY10" fmla="*/ 183833 h 317332"/>
                <a:gd name="connsiteX11" fmla="*/ 420624 w 580745"/>
                <a:gd name="connsiteY11" fmla="*/ 128969 h 317332"/>
                <a:gd name="connsiteX12" fmla="*/ 420624 w 580745"/>
                <a:gd name="connsiteY12" fmla="*/ 147257 h 31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0745" h="317332">
                  <a:moveTo>
                    <a:pt x="420624" y="147257"/>
                  </a:moveTo>
                  <a:lnTo>
                    <a:pt x="420624" y="147257"/>
                  </a:lnTo>
                  <a:cubicBezTo>
                    <a:pt x="353568" y="141161"/>
                    <a:pt x="284052" y="147968"/>
                    <a:pt x="219456" y="128969"/>
                  </a:cubicBezTo>
                  <a:cubicBezTo>
                    <a:pt x="177283" y="116565"/>
                    <a:pt x="109728" y="55817"/>
                    <a:pt x="109728" y="55817"/>
                  </a:cubicBezTo>
                  <a:cubicBezTo>
                    <a:pt x="97536" y="37529"/>
                    <a:pt x="94705" y="5264"/>
                    <a:pt x="73152" y="953"/>
                  </a:cubicBezTo>
                  <a:cubicBezTo>
                    <a:pt x="21451" y="-9387"/>
                    <a:pt x="8396" y="67204"/>
                    <a:pt x="0" y="92393"/>
                  </a:cubicBezTo>
                  <a:cubicBezTo>
                    <a:pt x="15365" y="199946"/>
                    <a:pt x="-14502" y="218028"/>
                    <a:pt x="73152" y="256985"/>
                  </a:cubicBezTo>
                  <a:cubicBezTo>
                    <a:pt x="108384" y="272643"/>
                    <a:pt x="146304" y="281369"/>
                    <a:pt x="182880" y="293561"/>
                  </a:cubicBezTo>
                  <a:lnTo>
                    <a:pt x="237744" y="311849"/>
                  </a:lnTo>
                  <a:cubicBezTo>
                    <a:pt x="347472" y="305753"/>
                    <a:pt x="466245" y="337610"/>
                    <a:pt x="566928" y="293561"/>
                  </a:cubicBezTo>
                  <a:cubicBezTo>
                    <a:pt x="602250" y="278108"/>
                    <a:pt x="562431" y="205219"/>
                    <a:pt x="530352" y="183833"/>
                  </a:cubicBezTo>
                  <a:cubicBezTo>
                    <a:pt x="476714" y="148074"/>
                    <a:pt x="481196" y="144112"/>
                    <a:pt x="420624" y="128969"/>
                  </a:cubicBezTo>
                  <a:cubicBezTo>
                    <a:pt x="414710" y="127491"/>
                    <a:pt x="420624" y="144209"/>
                    <a:pt x="420624" y="147257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endCxn id="16" idx="1"/>
            </p:cNvCxnSpPr>
            <p:nvPr/>
          </p:nvCxnSpPr>
          <p:spPr>
            <a:xfrm>
              <a:off x="10432613" y="3163077"/>
              <a:ext cx="803664" cy="45728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965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0136" y="1817664"/>
            <a:ext cx="60198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Subgenual</a:t>
            </a:r>
            <a:r>
              <a:rPr lang="en-US" dirty="0" smtClean="0"/>
              <a:t> Anterior Cingulate Cortex (sgACC)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↓ gray matter volume in MDD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Regulates emotional behavior &amp; stress response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Participates in extended “visceromotor network”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that modulates autonomic/neuroendocrine responses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And neurotransmitter release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During neural processing of reward, fear, &amp; stress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MDD: ↓ GBC in sgACC and BL vmPFC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77" t="33854" r="4080" b="28740"/>
          <a:stretch/>
        </p:blipFill>
        <p:spPr>
          <a:xfrm>
            <a:off x="1021282" y="1817664"/>
            <a:ext cx="4252875" cy="3320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6332728"/>
            <a:ext cx="1119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Right: </a:t>
            </a:r>
            <a:r>
              <a:rPr lang="en-US" dirty="0" err="1" smtClean="0"/>
              <a:t>Drevets</a:t>
            </a:r>
            <a:r>
              <a:rPr lang="en-US" dirty="0" smtClean="0"/>
              <a:t>, </a:t>
            </a:r>
            <a:r>
              <a:rPr lang="en-US" dirty="0" err="1" smtClean="0"/>
              <a:t>Savitz</a:t>
            </a:r>
            <a:r>
              <a:rPr lang="en-US" dirty="0" smtClean="0"/>
              <a:t>, &amp; Trimble. (2008). The </a:t>
            </a:r>
            <a:r>
              <a:rPr lang="en-US" dirty="0" err="1" smtClean="0"/>
              <a:t>subgenual</a:t>
            </a:r>
            <a:r>
              <a:rPr lang="en-US" dirty="0" smtClean="0"/>
              <a:t> anterior cingulate cortex in mood disorders. </a:t>
            </a:r>
            <a:r>
              <a:rPr lang="en-US" i="1" dirty="0" smtClean="0"/>
              <a:t>CNS </a:t>
            </a:r>
            <a:r>
              <a:rPr lang="en-US" i="1" dirty="0" err="1" smtClean="0"/>
              <a:t>Spectr</a:t>
            </a:r>
            <a:r>
              <a:rPr lang="en-US" i="1" dirty="0"/>
              <a:t> </a:t>
            </a:r>
            <a:r>
              <a:rPr lang="en-US" dirty="0" smtClean="0"/>
              <a:t>13(8).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1282" y="5264865"/>
            <a:ext cx="1886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Murrough</a:t>
            </a:r>
            <a:r>
              <a:rPr lang="en-US" sz="1400" dirty="0" smtClean="0"/>
              <a:t>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50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6288" y="1818704"/>
            <a:ext cx="5077426" cy="4209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vmPFC and sgACC: key regions in DMN and salience network</a:t>
            </a:r>
          </a:p>
          <a:p>
            <a:endParaRPr lang="en-US" sz="2400" dirty="0"/>
          </a:p>
          <a:p>
            <a:r>
              <a:rPr lang="en-US" sz="2400" dirty="0" smtClean="0"/>
              <a:t>DMN: Default mode network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Supports internally directed and self-referential thought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Implicated in pathological rumination in MDD</a:t>
            </a:r>
          </a:p>
          <a:p>
            <a:pPr lvl="1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MDD: ↓ GBC in sgACC &amp;vmPFC; altered DMN </a:t>
            </a:r>
            <a:endParaRPr lang="en-US" dirty="0"/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77" t="33854" r="4080" b="28740"/>
          <a:stretch/>
        </p:blipFill>
        <p:spPr>
          <a:xfrm>
            <a:off x="1021282" y="1817664"/>
            <a:ext cx="4252875" cy="3320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262" y="6332728"/>
            <a:ext cx="1119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Right: </a:t>
            </a:r>
            <a:r>
              <a:rPr lang="en-US" dirty="0" err="1" smtClean="0"/>
              <a:t>Drevets</a:t>
            </a:r>
            <a:r>
              <a:rPr lang="en-US" dirty="0" smtClean="0"/>
              <a:t>, </a:t>
            </a:r>
            <a:r>
              <a:rPr lang="en-US" dirty="0" err="1" smtClean="0"/>
              <a:t>Savitz</a:t>
            </a:r>
            <a:r>
              <a:rPr lang="en-US" dirty="0" smtClean="0"/>
              <a:t>, &amp; Trimble. (2008). The </a:t>
            </a:r>
            <a:r>
              <a:rPr lang="en-US" dirty="0" err="1" smtClean="0"/>
              <a:t>subgenual</a:t>
            </a:r>
            <a:r>
              <a:rPr lang="en-US" dirty="0" smtClean="0"/>
              <a:t> anterior cingulate cortex in mood disorders. </a:t>
            </a:r>
            <a:r>
              <a:rPr lang="en-US" i="1" dirty="0" smtClean="0"/>
              <a:t>CNS </a:t>
            </a:r>
            <a:r>
              <a:rPr lang="en-US" i="1" dirty="0" err="1" smtClean="0"/>
              <a:t>Spectr</a:t>
            </a:r>
            <a:r>
              <a:rPr lang="en-US" i="1" dirty="0"/>
              <a:t> </a:t>
            </a:r>
            <a:r>
              <a:rPr lang="en-US" dirty="0" smtClean="0"/>
              <a:t>13(8).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1282" y="5264865"/>
            <a:ext cx="1886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Murrough</a:t>
            </a:r>
            <a:r>
              <a:rPr lang="en-US" sz="1400" dirty="0" smtClean="0"/>
              <a:t>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071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6288" y="1818704"/>
            <a:ext cx="5077426" cy="4209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vmPFC and sgACC: key regions in DMN and salience network</a:t>
            </a:r>
          </a:p>
          <a:p>
            <a:endParaRPr lang="en-US" sz="2400" dirty="0"/>
          </a:p>
          <a:p>
            <a:r>
              <a:rPr lang="en-US" sz="2400" dirty="0" smtClean="0"/>
              <a:t>DMN: Default mode network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Supports internally directed and self-referential thought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Implicated in pathological rumination in MDD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1814" y="6156452"/>
            <a:ext cx="10709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(Left): </a:t>
            </a:r>
            <a:r>
              <a:rPr lang="en-US" sz="1400" dirty="0" err="1" smtClean="0"/>
              <a:t>Boyatzis</a:t>
            </a:r>
            <a:r>
              <a:rPr lang="en-US" sz="1400" dirty="0" smtClean="0"/>
              <a:t>, Rochford, &amp; Jack. (2014). Antagonistic neural networks underlying differential leadership roles. </a:t>
            </a:r>
            <a:r>
              <a:rPr lang="en-US" sz="1400" i="1" dirty="0" smtClean="0"/>
              <a:t>Front Hum </a:t>
            </a:r>
            <a:r>
              <a:rPr lang="en-US" sz="1400" i="1" dirty="0" err="1" smtClean="0"/>
              <a:t>Neurosci</a:t>
            </a:r>
            <a:r>
              <a:rPr lang="en-US" sz="1400" dirty="0" smtClean="0"/>
              <a:t> 8:114.</a:t>
            </a:r>
          </a:p>
          <a:p>
            <a:r>
              <a:rPr lang="en-US" sz="1400" dirty="0" smtClean="0"/>
              <a:t>Right (Text): </a:t>
            </a:r>
            <a:r>
              <a:rPr lang="en-US" sz="1400" dirty="0" err="1" smtClean="0"/>
              <a:t>Drevets</a:t>
            </a:r>
            <a:r>
              <a:rPr lang="en-US" sz="1400" dirty="0" smtClean="0"/>
              <a:t>, </a:t>
            </a:r>
            <a:r>
              <a:rPr lang="en-US" sz="1400" dirty="0" err="1" smtClean="0"/>
              <a:t>Savitz</a:t>
            </a:r>
            <a:r>
              <a:rPr lang="en-US" sz="1400" dirty="0" smtClean="0"/>
              <a:t>, &amp; Trimble. (2008). The </a:t>
            </a:r>
            <a:r>
              <a:rPr lang="en-US" sz="1400" dirty="0" err="1" smtClean="0"/>
              <a:t>subgenual</a:t>
            </a:r>
            <a:r>
              <a:rPr lang="en-US" sz="1400" dirty="0" smtClean="0"/>
              <a:t> anterior cingulate cortex in mood disorders. </a:t>
            </a:r>
            <a:r>
              <a:rPr lang="en-US" sz="1400" i="1" dirty="0" smtClean="0"/>
              <a:t>CNS </a:t>
            </a:r>
            <a:r>
              <a:rPr lang="en-US" sz="1400" i="1" dirty="0" err="1" smtClean="0"/>
              <a:t>Spectr</a:t>
            </a:r>
            <a:r>
              <a:rPr lang="en-US" sz="1400" i="1" dirty="0"/>
              <a:t> </a:t>
            </a:r>
            <a:r>
              <a:rPr lang="en-US" sz="1400" dirty="0" smtClean="0"/>
              <a:t>13(8).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0" y="1818704"/>
            <a:ext cx="5545590" cy="386886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MDD: ↓ GBC in sgACC &amp;vmPFC; altered DMN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Default Mode Network (DMN)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6332728"/>
            <a:ext cx="10455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cargocollective.com</a:t>
            </a:r>
            <a:r>
              <a:rPr lang="en-US" dirty="0" smtClean="0"/>
              <a:t>/ACIDMATH/ARTICLE-Turning-off-the-Default-Mode-Network-Transcending-the-Self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92" y="1966976"/>
            <a:ext cx="9723417" cy="366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7376" y="1818704"/>
            <a:ext cx="5552914" cy="42097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↓GBC of sgACC &amp; vmPFC: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Consistent with pathological autonomy of DMN hub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Functional consequences: </a:t>
            </a:r>
          </a:p>
          <a:p>
            <a:pPr lvl="1"/>
            <a:endParaRPr lang="en-US" dirty="0"/>
          </a:p>
          <a:p>
            <a:pPr lvl="2"/>
            <a:r>
              <a:rPr lang="en-US" dirty="0" smtClean="0"/>
              <a:t>dominating self-referential mental processes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Resistance to regulation by cognitive control systems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1814" y="6156452"/>
            <a:ext cx="10709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(Left): </a:t>
            </a:r>
            <a:r>
              <a:rPr lang="en-US" sz="1400" dirty="0" err="1" smtClean="0"/>
              <a:t>Boyatzis</a:t>
            </a:r>
            <a:r>
              <a:rPr lang="en-US" sz="1400" dirty="0" smtClean="0"/>
              <a:t>, Rochford, &amp; Jack. (2014). Antagonistic neural networks underlying differential leadership roles. </a:t>
            </a:r>
            <a:r>
              <a:rPr lang="en-US" sz="1400" i="1" dirty="0" smtClean="0"/>
              <a:t>Front Hum </a:t>
            </a:r>
            <a:r>
              <a:rPr lang="en-US" sz="1400" i="1" dirty="0" err="1" smtClean="0"/>
              <a:t>Neurosci</a:t>
            </a:r>
            <a:r>
              <a:rPr lang="en-US" sz="1400" dirty="0" smtClean="0"/>
              <a:t> 8:114.</a:t>
            </a:r>
          </a:p>
          <a:p>
            <a:r>
              <a:rPr lang="en-US" sz="1400" dirty="0" smtClean="0"/>
              <a:t>Right (Text): </a:t>
            </a:r>
            <a:r>
              <a:rPr lang="en-US" sz="1400" dirty="0" err="1" smtClean="0"/>
              <a:t>Drevets</a:t>
            </a:r>
            <a:r>
              <a:rPr lang="en-US" sz="1400" dirty="0" smtClean="0"/>
              <a:t>, </a:t>
            </a:r>
            <a:r>
              <a:rPr lang="en-US" sz="1400" dirty="0" err="1" smtClean="0"/>
              <a:t>Savitz</a:t>
            </a:r>
            <a:r>
              <a:rPr lang="en-US" sz="1400" dirty="0" smtClean="0"/>
              <a:t>, &amp; Trimble. (2008). The </a:t>
            </a:r>
            <a:r>
              <a:rPr lang="en-US" sz="1400" dirty="0" err="1" smtClean="0"/>
              <a:t>subgenual</a:t>
            </a:r>
            <a:r>
              <a:rPr lang="en-US" sz="1400" dirty="0" smtClean="0"/>
              <a:t> anterior cingulate cortex in mood disorders. </a:t>
            </a:r>
            <a:r>
              <a:rPr lang="en-US" sz="1400" i="1" dirty="0" smtClean="0"/>
              <a:t>CNS </a:t>
            </a:r>
            <a:r>
              <a:rPr lang="en-US" sz="1400" i="1" dirty="0" err="1" smtClean="0"/>
              <a:t>Spectr</a:t>
            </a:r>
            <a:r>
              <a:rPr lang="en-US" sz="1400" i="1" dirty="0"/>
              <a:t> </a:t>
            </a:r>
            <a:r>
              <a:rPr lang="en-US" sz="1400" dirty="0" smtClean="0"/>
              <a:t>13(8).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0" y="1818704"/>
            <a:ext cx="5545590" cy="38688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MDD: ↓ GBC in sgACC &amp;vmPFC; altered DMN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6288" y="1635824"/>
            <a:ext cx="5077426" cy="42097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100" dirty="0" smtClean="0"/>
              <a:t>Functional consequences: </a:t>
            </a:r>
          </a:p>
          <a:p>
            <a:endParaRPr lang="en-US" sz="1600" dirty="0"/>
          </a:p>
          <a:p>
            <a:pPr lvl="1"/>
            <a:r>
              <a:rPr lang="en-US" sz="2900" dirty="0" smtClean="0"/>
              <a:t>dominating self-referential mental processes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 smtClean="0"/>
              <a:t>Resistance to regulation by cognitive control systems</a:t>
            </a:r>
          </a:p>
          <a:p>
            <a:pPr lvl="1"/>
            <a:endParaRPr lang="en-US" dirty="0" smtClean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US" sz="22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Could this mechanism drive “pathological concerns” that cause ED patients to “[ignore] long-term negative consequences” (in IGT and in pathological behaviors), leading to impaired decision-making (Matsumoto et al., 2016)?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814" y="6156452"/>
            <a:ext cx="10709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(Left): </a:t>
            </a:r>
            <a:r>
              <a:rPr lang="en-US" sz="1400" dirty="0" err="1" smtClean="0"/>
              <a:t>Boyatzis</a:t>
            </a:r>
            <a:r>
              <a:rPr lang="en-US" sz="1400" dirty="0" smtClean="0"/>
              <a:t>, Rochford, &amp; Jack. (2014). Antagonistic neural networks underlying differential leadership roles. </a:t>
            </a:r>
            <a:r>
              <a:rPr lang="en-US" sz="1400" i="1" dirty="0" smtClean="0"/>
              <a:t>Front Hum </a:t>
            </a:r>
            <a:r>
              <a:rPr lang="en-US" sz="1400" i="1" dirty="0" err="1" smtClean="0"/>
              <a:t>Neurosci</a:t>
            </a:r>
            <a:r>
              <a:rPr lang="en-US" sz="1400" dirty="0" smtClean="0"/>
              <a:t> 8:114.</a:t>
            </a:r>
          </a:p>
          <a:p>
            <a:r>
              <a:rPr lang="en-US" sz="1400" dirty="0" smtClean="0"/>
              <a:t>Right (Text): </a:t>
            </a:r>
            <a:r>
              <a:rPr lang="en-US" sz="1400" dirty="0" err="1" smtClean="0"/>
              <a:t>Drevets</a:t>
            </a:r>
            <a:r>
              <a:rPr lang="en-US" sz="1400" dirty="0" smtClean="0"/>
              <a:t>, </a:t>
            </a:r>
            <a:r>
              <a:rPr lang="en-US" sz="1400" dirty="0" err="1" smtClean="0"/>
              <a:t>Savitz</a:t>
            </a:r>
            <a:r>
              <a:rPr lang="en-US" sz="1400" dirty="0" smtClean="0"/>
              <a:t>, &amp; Trimble. (2008). The </a:t>
            </a:r>
            <a:r>
              <a:rPr lang="en-US" sz="1400" dirty="0" err="1" smtClean="0"/>
              <a:t>subgenual</a:t>
            </a:r>
            <a:r>
              <a:rPr lang="en-US" sz="1400" dirty="0" smtClean="0"/>
              <a:t> anterior cingulate cortex in mood disorders. </a:t>
            </a:r>
            <a:r>
              <a:rPr lang="en-US" sz="1400" i="1" dirty="0" smtClean="0"/>
              <a:t>CNS </a:t>
            </a:r>
            <a:r>
              <a:rPr lang="en-US" sz="1400" i="1" dirty="0" err="1" smtClean="0"/>
              <a:t>Spectr</a:t>
            </a:r>
            <a:r>
              <a:rPr lang="en-US" sz="1400" i="1" dirty="0"/>
              <a:t> </a:t>
            </a:r>
            <a:r>
              <a:rPr lang="en-US" sz="1400" dirty="0" smtClean="0"/>
              <a:t>13(8).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0" y="1818704"/>
            <a:ext cx="5545590" cy="38688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MDD: ↓ GBC in sgACC &amp;vmPFC; altered DMN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90700"/>
            <a:ext cx="9601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MDD: ↓ GBC in bilateral vmPFC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58940" y="1690688"/>
            <a:ext cx="40948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GBC within the vmPFC in MDD (A) and association with </a:t>
            </a:r>
            <a:r>
              <a:rPr lang="en-US" sz="2000" b="1" dirty="0" err="1" smtClean="0"/>
              <a:t>sx</a:t>
            </a:r>
            <a:r>
              <a:rPr lang="en-US" sz="2000" b="1" dirty="0" smtClean="0"/>
              <a:t> severity (B)</a:t>
            </a:r>
          </a:p>
          <a:p>
            <a:endParaRPr lang="en-US" sz="2000" b="1" dirty="0" smtClean="0"/>
          </a:p>
          <a:p>
            <a:pPr marL="457200" indent="-457200">
              <a:buAutoNum type="alphaUcParenBoth"/>
            </a:pPr>
            <a:r>
              <a:rPr lang="en-US" sz="2000" dirty="0" smtClean="0"/>
              <a:t>Cluster depicts significantly reduced GBC in MDD (vs healthy controls, HC) within an anatomically defined bilateral VMPFC</a:t>
            </a:r>
          </a:p>
          <a:p>
            <a:pPr marL="457200" indent="-457200">
              <a:buAutoNum type="alphaUcParenBoth"/>
            </a:pPr>
            <a:endParaRPr lang="en-US" sz="2000" dirty="0" smtClean="0"/>
          </a:p>
          <a:p>
            <a:pPr marL="457200" indent="-457200">
              <a:buAutoNum type="alphaUcParenBoth"/>
            </a:pPr>
            <a:r>
              <a:rPr lang="en-US" sz="2000" dirty="0" smtClean="0"/>
              <a:t>Inverse linear correlation between GBC within the VMPFC and depressive severity based on Montgomery-</a:t>
            </a:r>
            <a:r>
              <a:rPr lang="en-US" sz="2000" dirty="0" err="1" smtClean="0"/>
              <a:t>Åsberg</a:t>
            </a:r>
            <a:r>
              <a:rPr lang="en-US" sz="2000" dirty="0" smtClean="0"/>
              <a:t> </a:t>
            </a:r>
            <a:r>
              <a:rPr lang="en-US" sz="2000" dirty="0" err="1" smtClean="0"/>
              <a:t>Depresion</a:t>
            </a:r>
            <a:r>
              <a:rPr lang="en-US" sz="2000" dirty="0" smtClean="0"/>
              <a:t> Rating Scale </a:t>
            </a:r>
            <a:r>
              <a:rPr lang="en-US" sz="2000" dirty="0" smtClean="0"/>
              <a:t>score (MADRS).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069558" cy="4351338"/>
          </a:xfrm>
        </p:spPr>
      </p:pic>
      <p:sp>
        <p:nvSpPr>
          <p:cNvPr id="5" name="TextBox 4"/>
          <p:cNvSpPr txBox="1"/>
          <p:nvPr/>
        </p:nvSpPr>
        <p:spPr>
          <a:xfrm>
            <a:off x="838199" y="6042026"/>
            <a:ext cx="1886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Murrough</a:t>
            </a:r>
            <a:r>
              <a:rPr lang="en-US" sz="1400" dirty="0" smtClean="0"/>
              <a:t>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085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MDD: ↓ GBC in bilateral vmPFC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58940" y="1690688"/>
            <a:ext cx="40948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↓vmPFC GBC Consistent with: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smtClean="0"/>
              <a:t>↓ cognitive flexibility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b="1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smtClean="0"/>
              <a:t>↓ concentration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b="1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smtClean="0"/>
              <a:t>↓ emotion regulation capacity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b="1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smtClean="0"/>
              <a:t>All associated with MDD </a:t>
            </a:r>
            <a:r>
              <a:rPr lang="en-US" sz="1400" b="1" dirty="0" smtClean="0"/>
              <a:t>(</a:t>
            </a:r>
            <a:r>
              <a:rPr lang="en-US" sz="1400" b="1" dirty="0" err="1" smtClean="0"/>
              <a:t>Gotlib</a:t>
            </a:r>
            <a:r>
              <a:rPr lang="en-US" sz="1400" b="1" dirty="0" smtClean="0"/>
              <a:t> &amp; </a:t>
            </a:r>
            <a:r>
              <a:rPr lang="en-US" sz="1400" b="1" dirty="0" err="1" smtClean="0"/>
              <a:t>Joormann</a:t>
            </a:r>
            <a:r>
              <a:rPr lang="en-US" sz="1400" b="1" dirty="0" smtClean="0"/>
              <a:t>, 2010; </a:t>
            </a:r>
            <a:r>
              <a:rPr lang="en-US" sz="1400" b="1" dirty="0" err="1" smtClean="0"/>
              <a:t>Murrough</a:t>
            </a:r>
            <a:r>
              <a:rPr lang="en-US" sz="1400" b="1" dirty="0" smtClean="0"/>
              <a:t> et al., 2011 as cited in </a:t>
            </a:r>
            <a:r>
              <a:rPr lang="en-US" sz="1400" b="1" dirty="0" err="1" smtClean="0"/>
              <a:t>Murrough</a:t>
            </a:r>
            <a:r>
              <a:rPr lang="en-US" sz="1400" b="1" dirty="0" smtClean="0"/>
              <a:t> et al., 2016)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b="1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And EDs (</a:t>
            </a:r>
            <a:r>
              <a:rPr lang="en-US" sz="2000" b="1" dirty="0" err="1" smtClean="0">
                <a:solidFill>
                  <a:srgbClr val="FF0000"/>
                </a:solidFill>
              </a:rPr>
              <a:t>Motsumoto</a:t>
            </a:r>
            <a:r>
              <a:rPr lang="en-US" sz="2000" b="1" dirty="0" smtClean="0">
                <a:solidFill>
                  <a:srgbClr val="FF0000"/>
                </a:solidFill>
              </a:rPr>
              <a:t> et al., 2016; </a:t>
            </a:r>
            <a:r>
              <a:rPr lang="en-US" sz="2000" b="1" dirty="0" err="1" smtClean="0">
                <a:solidFill>
                  <a:srgbClr val="FF0000"/>
                </a:solidFill>
              </a:rPr>
              <a:t>Aloi</a:t>
            </a:r>
            <a:r>
              <a:rPr lang="en-US" sz="2000" b="1" dirty="0" smtClean="0">
                <a:solidFill>
                  <a:srgbClr val="FF0000"/>
                </a:solidFill>
              </a:rPr>
              <a:t> et al., 2016, </a:t>
            </a:r>
            <a:r>
              <a:rPr lang="en-US" sz="2000" b="1" dirty="0" err="1" smtClean="0">
                <a:solidFill>
                  <a:srgbClr val="FF0000"/>
                </a:solidFill>
              </a:rPr>
              <a:t>etc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069558" cy="4351338"/>
          </a:xfrm>
        </p:spPr>
      </p:pic>
      <p:sp>
        <p:nvSpPr>
          <p:cNvPr id="5" name="TextBox 4"/>
          <p:cNvSpPr txBox="1"/>
          <p:nvPr/>
        </p:nvSpPr>
        <p:spPr>
          <a:xfrm>
            <a:off x="838199" y="6042026"/>
            <a:ext cx="1886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Murrough</a:t>
            </a:r>
            <a:r>
              <a:rPr lang="en-US" sz="1400" dirty="0" smtClean="0"/>
              <a:t> et al.,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955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65125"/>
            <a:ext cx="11393424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Does aberrant vmPFC connectivity alter decision-making in eating disorders?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Contributing to increased attendance to “pathological concerns,” </a:t>
            </a:r>
          </a:p>
          <a:p>
            <a:endParaRPr lang="en-US" dirty="0"/>
          </a:p>
          <a:p>
            <a:pPr lvl="1"/>
            <a:r>
              <a:rPr lang="en-US" dirty="0" smtClean="0"/>
              <a:t>and decreased attendance to long-term negative consequences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resulting in failure to learn (persistent impaired decision-making)?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smtClean="0"/>
              <a:t>Altered connectivity between vmPFC and: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OFC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sgACC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 smtClean="0"/>
              <a:t>Altered connectivity/activity in DMN</a:t>
            </a:r>
          </a:p>
          <a:p>
            <a:endParaRPr lang="en-US" dirty="0" smtClean="0"/>
          </a:p>
          <a:p>
            <a:r>
              <a:rPr lang="en-US" dirty="0" smtClean="0"/>
              <a:t>Altered decision-making regarding food and eating?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57" y="3615499"/>
            <a:ext cx="3002157" cy="2251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57735" y="5930742"/>
            <a:ext cx="12378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Barbey</a:t>
            </a:r>
            <a:r>
              <a:rPr lang="en-US" sz="1000" dirty="0" smtClean="0"/>
              <a:t> et al., 2009)</a:t>
            </a:r>
          </a:p>
        </p:txBody>
      </p:sp>
    </p:spTree>
    <p:extLst>
      <p:ext uri="{BB962C8B-B14F-4D97-AF65-F5344CB8AC3E}">
        <p14:creationId xmlns:p14="http://schemas.microsoft.com/office/powerpoint/2010/main" val="9531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365125"/>
            <a:ext cx="11393424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Does aberrant vmPFC connectivity alter decision-making in eating disorders?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 patients with eating disorders show reduced vmPFC connectivity: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At rest?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While eating?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While viewing food images?</a:t>
            </a:r>
          </a:p>
          <a:p>
            <a:pPr lvl="1"/>
            <a:endParaRPr lang="en-US" dirty="0"/>
          </a:p>
          <a:p>
            <a:r>
              <a:rPr lang="en-US" dirty="0" smtClean="0"/>
              <a:t>Does vmPFC connectivity correlate with decision-making in EDs?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Iowa Gambling Task Score</a:t>
            </a:r>
          </a:p>
        </p:txBody>
      </p:sp>
    </p:spTree>
    <p:extLst>
      <p:ext uri="{BB962C8B-B14F-4D97-AF65-F5344CB8AC3E}">
        <p14:creationId xmlns:p14="http://schemas.microsoft.com/office/powerpoint/2010/main" val="18927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640580"/>
            <a:ext cx="10058400" cy="5657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8588" y="6113764"/>
            <a:ext cx="5606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i.ytimg.com</a:t>
            </a:r>
            <a:r>
              <a:rPr lang="en-US" dirty="0" smtClean="0"/>
              <a:t>/vi/_M3h5DQvMao/</a:t>
            </a:r>
            <a:r>
              <a:rPr lang="en-US" dirty="0" err="1" smtClean="0"/>
              <a:t>maxresdefault.jpg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83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Reduced decision-making ability and learning in Bulimia Nervosa</a:t>
            </a:r>
            <a:endParaRPr lang="en-US" sz="3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815013"/>
            <a:ext cx="10515600" cy="871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1037384" y="6317219"/>
            <a:ext cx="1011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Matsumoto et al. Comparison in decision-making between BN, AN, and HC</a:t>
            </a:r>
            <a:r>
              <a:rPr lang="is-IS" dirty="0" smtClean="0"/>
              <a:t>… </a:t>
            </a:r>
            <a:r>
              <a:rPr lang="en-US" i="1" dirty="0" smtClean="0"/>
              <a:t>J Eating Disorders </a:t>
            </a:r>
            <a:r>
              <a:rPr lang="en-US" dirty="0" smtClean="0"/>
              <a:t>(2015) 3:14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44856" y="3054839"/>
            <a:ext cx="594360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2" y="1420820"/>
            <a:ext cx="10997752" cy="3417879"/>
          </a:xfrm>
        </p:spPr>
      </p:pic>
      <p:sp>
        <p:nvSpPr>
          <p:cNvPr id="8" name="Rectangle 7"/>
          <p:cNvSpPr/>
          <p:nvPr/>
        </p:nvSpPr>
        <p:spPr>
          <a:xfrm>
            <a:off x="674292" y="3895969"/>
            <a:ext cx="1078992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(-) Correlation between </a:t>
            </a:r>
            <a:r>
              <a:rPr lang="en-US" sz="3200" dirty="0" err="1" smtClean="0"/>
              <a:t>pVMPFC</a:t>
            </a:r>
            <a:r>
              <a:rPr lang="en-US" sz="3200" dirty="0" smtClean="0"/>
              <a:t> Connectivity &amp; MASQ-AD-PA in MDD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02550" y="1390412"/>
            <a:ext cx="11386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Brain regions with </a:t>
            </a:r>
            <a:r>
              <a:rPr lang="en-US" smtClean="0"/>
              <a:t>significant correlations </a:t>
            </a:r>
            <a:r>
              <a:rPr lang="en-US" dirty="0" smtClean="0"/>
              <a:t>between task-modulated </a:t>
            </a:r>
            <a:r>
              <a:rPr lang="en-US" dirty="0" err="1" smtClean="0"/>
              <a:t>pVMPFC</a:t>
            </a:r>
            <a:r>
              <a:rPr lang="en-US" dirty="0" smtClean="0"/>
              <a:t> connectivity and MASQ-AD-PA in MDD &amp; HC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278480" y="1759744"/>
            <a:ext cx="9635041" cy="4991100"/>
            <a:chOff x="1348867" y="1759744"/>
            <a:chExt cx="9635041" cy="4991100"/>
          </a:xfrm>
        </p:grpSpPr>
        <p:grpSp>
          <p:nvGrpSpPr>
            <p:cNvPr id="26" name="Group 25"/>
            <p:cNvGrpSpPr/>
            <p:nvPr/>
          </p:nvGrpSpPr>
          <p:grpSpPr>
            <a:xfrm>
              <a:off x="6180922" y="1803401"/>
              <a:ext cx="4802986" cy="3310829"/>
              <a:chOff x="4199722" y="1803401"/>
              <a:chExt cx="4802986" cy="331082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199722" y="1803401"/>
                <a:ext cx="3151176" cy="3310829"/>
                <a:chOff x="4123522" y="1803401"/>
                <a:chExt cx="3151176" cy="3310829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148" b="77463"/>
                <a:stretch/>
              </p:blipFill>
              <p:spPr>
                <a:xfrm>
                  <a:off x="4161623" y="1803401"/>
                  <a:ext cx="3085182" cy="635000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3522" y="2440783"/>
                  <a:ext cx="3151176" cy="2673447"/>
                </a:xfrm>
                <a:prstGeom prst="rect">
                  <a:avLst/>
                </a:prstGeom>
              </p:spPr>
            </p:pic>
          </p:grpSp>
          <p:sp>
            <p:nvSpPr>
              <p:cNvPr id="21" name="Rectangle 20"/>
              <p:cNvSpPr/>
              <p:nvPr/>
            </p:nvSpPr>
            <p:spPr>
              <a:xfrm>
                <a:off x="4418680" y="4114578"/>
                <a:ext cx="2815423" cy="22655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507582" y="4863592"/>
                <a:ext cx="2815423" cy="12801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23" name="Right Brace 22"/>
              <p:cNvSpPr/>
              <p:nvPr/>
            </p:nvSpPr>
            <p:spPr>
              <a:xfrm>
                <a:off x="7234103" y="2667000"/>
                <a:ext cx="246197" cy="635000"/>
              </a:xfrm>
              <a:prstGeom prst="rightBrac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388997" y="2715975"/>
                <a:ext cx="16137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↑ </a:t>
                </a:r>
                <a:r>
                  <a:rPr lang="en-US" sz="1200" dirty="0" err="1" smtClean="0"/>
                  <a:t>vmpFC</a:t>
                </a:r>
                <a:r>
                  <a:rPr lang="en-US" sz="1200" dirty="0" smtClean="0"/>
                  <a:t> connectivity </a:t>
                </a:r>
              </a:p>
              <a:p>
                <a:r>
                  <a:rPr lang="en-US" sz="1200" dirty="0"/>
                  <a:t> </a:t>
                </a:r>
                <a:r>
                  <a:rPr lang="en-US" sz="1200" dirty="0" smtClean="0"/>
                  <a:t>   in anhedonia</a:t>
                </a:r>
                <a:endParaRPr lang="en-US" sz="1200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348867" y="1759744"/>
              <a:ext cx="4793956" cy="4991100"/>
              <a:chOff x="1348867" y="1759744"/>
              <a:chExt cx="4793956" cy="49911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057641" y="1759744"/>
                <a:ext cx="3085182" cy="4991100"/>
                <a:chOff x="1076441" y="1759744"/>
                <a:chExt cx="3085182" cy="49911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478"/>
                <a:stretch/>
              </p:blipFill>
              <p:spPr>
                <a:xfrm>
                  <a:off x="1076441" y="1759744"/>
                  <a:ext cx="3085182" cy="4991100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1346200" y="4718050"/>
                  <a:ext cx="2815423" cy="23495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346200" y="5585817"/>
                  <a:ext cx="2815423" cy="128016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346200" y="6109220"/>
                  <a:ext cx="2815423" cy="128016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346200" y="4491498"/>
                  <a:ext cx="2815423" cy="226552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346200" y="3412027"/>
                  <a:ext cx="2815423" cy="226552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346199" y="4063270"/>
                  <a:ext cx="2815423" cy="128016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</p:grpSp>
          <p:sp>
            <p:nvSpPr>
              <p:cNvPr id="27" name="Right Brace 26"/>
              <p:cNvSpPr/>
              <p:nvPr/>
            </p:nvSpPr>
            <p:spPr>
              <a:xfrm flipH="1">
                <a:off x="2744417" y="2795866"/>
                <a:ext cx="392858" cy="3844368"/>
              </a:xfrm>
              <a:prstGeom prst="rightBrace">
                <a:avLst>
                  <a:gd name="adj1" fmla="val 8333"/>
                  <a:gd name="adj2" fmla="val 50330"/>
                </a:avLst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48867" y="4434718"/>
                <a:ext cx="16137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↓ </a:t>
                </a:r>
                <a:r>
                  <a:rPr lang="en-US" sz="1200" dirty="0" err="1" smtClean="0"/>
                  <a:t>vmpFC</a:t>
                </a:r>
                <a:r>
                  <a:rPr lang="en-US" sz="1200" dirty="0" smtClean="0"/>
                  <a:t> connectivity </a:t>
                </a:r>
              </a:p>
              <a:p>
                <a:r>
                  <a:rPr lang="en-US" sz="1200" dirty="0"/>
                  <a:t> </a:t>
                </a:r>
                <a:r>
                  <a:rPr lang="en-US" sz="1200" dirty="0" smtClean="0"/>
                  <a:t>   in anhedonia</a:t>
                </a:r>
                <a:endParaRPr lang="en-US" sz="1200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385660" y="6381512"/>
            <a:ext cx="185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Young et al.,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5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7337</Words>
  <Application>Microsoft Macintosh PowerPoint</Application>
  <PresentationFormat>Widescreen</PresentationFormat>
  <Paragraphs>1212</Paragraphs>
  <Slides>96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Calibri</vt:lpstr>
      <vt:lpstr>Calibri Light</vt:lpstr>
      <vt:lpstr>Arial</vt:lpstr>
      <vt:lpstr>Office Theme</vt:lpstr>
      <vt:lpstr>Decision-Making in Depression: Ventromedial Prefrontal Cortex (vmPFC) Connectivity in Eating Disorders</vt:lpstr>
      <vt:lpstr>PowerPoint Presentation</vt:lpstr>
      <vt:lpstr>PowerPoint Presentation</vt:lpstr>
      <vt:lpstr>PowerPoint Presentation</vt:lpstr>
      <vt:lpstr>Reduced Neuropsychological Functioning in BED and AN</vt:lpstr>
      <vt:lpstr>Iowa Gambling Task: Impulsive Decision-Making</vt:lpstr>
      <vt:lpstr>Iowa Gambling Task: Impulsive Decision-Making</vt:lpstr>
      <vt:lpstr>Patients with Anorexia Nervosa (AN) and Binge Eating Disorder (BED) performed worse than Healthy Controls (HC) on Iowa Gambling Task (IGT)</vt:lpstr>
      <vt:lpstr>PowerPoint Presentation</vt:lpstr>
      <vt:lpstr>Neuropsychological Deficits in Eating Disorders &amp; Obesity</vt:lpstr>
      <vt:lpstr>Depression in Eating Disorders &amp; Obesity</vt:lpstr>
      <vt:lpstr>Correlation between Depression and Decision-Making</vt:lpstr>
      <vt:lpstr>PowerPoint Presentation</vt:lpstr>
      <vt:lpstr>Iowa Gambling Task: Impulsive Decision-Making</vt:lpstr>
      <vt:lpstr>PowerPoint Presentation</vt:lpstr>
      <vt:lpstr>Somatic Marker Hypothesis</vt:lpstr>
      <vt:lpstr>Somatic Marker Hypothesis</vt:lpstr>
      <vt:lpstr>vmPFC: Orbitomedial surface of frontal lobe cortex</vt:lpstr>
      <vt:lpstr>vmPFC Function</vt:lpstr>
      <vt:lpstr>   vmPFC Connectivity: vmPFC &amp; OFC</vt:lpstr>
      <vt:lpstr>vmPFC Function &amp; Connectivity</vt:lpstr>
      <vt:lpstr>vmPFC Function &amp; Connectivity</vt:lpstr>
      <vt:lpstr>vmPFC Function &amp; Connectivity</vt:lpstr>
      <vt:lpstr>vmPFC Function &amp; Connectivity</vt:lpstr>
      <vt:lpstr>PowerPoint Presentation</vt:lpstr>
      <vt:lpstr>Methods:</vt:lpstr>
      <vt:lpstr>Depression in Anorexia Nervosa (AN) and Bulimia Nervosa (BN)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Variables Predicting Decision-Making Performance</vt:lpstr>
      <vt:lpstr>7 Variables Predicting Decision-Making Performance</vt:lpstr>
      <vt:lpstr>PowerPoint Presentation</vt:lpstr>
      <vt:lpstr>PowerPoint Presentation</vt:lpstr>
      <vt:lpstr>PowerPoint Presentation</vt:lpstr>
      <vt:lpstr>Further Discussion: The Serotonin System</vt:lpstr>
      <vt:lpstr>Further Discussion: The Serotonin System</vt:lpstr>
      <vt:lpstr>Could vmPFC Dysfunction Underlie Depression and Decision-Making Deficits (in ED and HC)?</vt:lpstr>
      <vt:lpstr>Could vmPFC Dysfunction Link Depression and Decision-Making Deficits in Eating Disorders?</vt:lpstr>
      <vt:lpstr>PowerPoint Presentation</vt:lpstr>
      <vt:lpstr>Anhedonia</vt:lpstr>
      <vt:lpstr>Anhedonia</vt:lpstr>
      <vt:lpstr>Anhedonia</vt:lpstr>
      <vt:lpstr>Anhedonia</vt:lpstr>
      <vt:lpstr>Neural Underpinnings of Anhedonia</vt:lpstr>
      <vt:lpstr>Task-modulation vs intrinsic resting state functioning:</vt:lpstr>
      <vt:lpstr>Young et al., 2016: Research Questions</vt:lpstr>
      <vt:lpstr>Young et al., 2016: Participants</vt:lpstr>
      <vt:lpstr>Young et al., 2016: Methods</vt:lpstr>
      <vt:lpstr>fMRI Acquisition &amp; Analyses:</vt:lpstr>
      <vt:lpstr>fMRI Acquisition &amp; Analyses:</vt:lpstr>
      <vt:lpstr>fMRI Acquisition &amp; Analyses:</vt:lpstr>
      <vt:lpstr>Music Stimulus Ratings</vt:lpstr>
      <vt:lpstr>Brain Activation During Music Listening</vt:lpstr>
      <vt:lpstr>Brain Activation During Music 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MDD:</vt:lpstr>
      <vt:lpstr>MDD:</vt:lpstr>
      <vt:lpstr>sgACC Dysfunctioning in Depression</vt:lpstr>
      <vt:lpstr>Current Research Limitations:</vt:lpstr>
      <vt:lpstr>Global Brain Connectivity</vt:lpstr>
      <vt:lpstr>Participants:</vt:lpstr>
      <vt:lpstr>Methods:</vt:lpstr>
      <vt:lpstr>Methods:</vt:lpstr>
      <vt:lpstr>Whole-brain Global Connectivity in MDD</vt:lpstr>
      <vt:lpstr>PowerPoint Presentation</vt:lpstr>
      <vt:lpstr>MDD: ↓ GBC in sgACC and BL vmPFC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MDD: ↓ GBC in bilateral vmPFC</vt:lpstr>
      <vt:lpstr>MDD: ↓ GBC in bilateral vmPFC</vt:lpstr>
      <vt:lpstr>Does aberrant vmPFC connectivity alter decision-making in eating disorders?</vt:lpstr>
      <vt:lpstr>Does aberrant vmPFC connectivity alter decision-making in eating disorders?</vt:lpstr>
      <vt:lpstr>PowerPoint Presentation</vt:lpstr>
      <vt:lpstr>Reduced decision-making ability and learning in Bulimia Nervosa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Decision-Making in Depression: Ventromedial Prefrontal Cortex (vmPFC) in Eating Disorders</dc:title>
  <dc:creator>Bray, Brenna</dc:creator>
  <cp:lastModifiedBy>Bray, Brenna</cp:lastModifiedBy>
  <cp:revision>183</cp:revision>
  <dcterms:created xsi:type="dcterms:W3CDTF">2017-03-15T13:43:28Z</dcterms:created>
  <dcterms:modified xsi:type="dcterms:W3CDTF">2017-03-22T18:36:39Z</dcterms:modified>
</cp:coreProperties>
</file>